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8" r:id="rId3"/>
    <p:sldId id="269" r:id="rId4"/>
    <p:sldId id="257" r:id="rId5"/>
    <p:sldId id="258" r:id="rId6"/>
    <p:sldId id="265" r:id="rId7"/>
    <p:sldId id="266" r:id="rId8"/>
    <p:sldId id="271" r:id="rId9"/>
    <p:sldId id="267" r:id="rId10"/>
    <p:sldId id="259" r:id="rId11"/>
    <p:sldId id="262" r:id="rId12"/>
    <p:sldId id="260" r:id="rId13"/>
    <p:sldId id="263" r:id="rId14"/>
    <p:sldId id="270" r:id="rId15"/>
    <p:sldId id="264" r:id="rId16"/>
    <p:sldId id="272" r:id="rId17"/>
    <p:sldId id="274" r:id="rId18"/>
    <p:sldId id="275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52B9"/>
    <a:srgbClr val="72B026"/>
    <a:srgbClr val="F69730"/>
    <a:srgbClr val="38AADD"/>
    <a:srgbClr val="A23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0D1C9-4B70-4A38-BBD2-134B1A94C65E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8F06015-2359-457C-96B6-6B8893EBAEF1}">
      <dgm:prSet phldrT="[Text]"/>
      <dgm:spPr/>
      <dgm:t>
        <a:bodyPr/>
        <a:lstStyle/>
        <a:p>
          <a:r>
            <a:rPr lang="en-GB" dirty="0"/>
            <a:t>ODX</a:t>
          </a:r>
        </a:p>
      </dgm:t>
    </dgm:pt>
    <dgm:pt modelId="{9FA81FAD-2C6A-4E85-BAC1-AC3296B2B5F3}" type="parTrans" cxnId="{4AAADEF7-1AF0-44CA-982D-33F38DA8518D}">
      <dgm:prSet/>
      <dgm:spPr/>
      <dgm:t>
        <a:bodyPr/>
        <a:lstStyle/>
        <a:p>
          <a:endParaRPr lang="en-GB"/>
        </a:p>
      </dgm:t>
    </dgm:pt>
    <dgm:pt modelId="{8CD6C938-CB7C-4846-9D4B-4D26A1EA1B00}" type="sibTrans" cxnId="{4AAADEF7-1AF0-44CA-982D-33F38DA8518D}">
      <dgm:prSet/>
      <dgm:spPr/>
      <dgm:t>
        <a:bodyPr/>
        <a:lstStyle/>
        <a:p>
          <a:endParaRPr lang="en-GB"/>
        </a:p>
      </dgm:t>
    </dgm:pt>
    <dgm:pt modelId="{E0ADE94E-1D23-45B8-8458-B4AF934B1665}">
      <dgm:prSet phldrT="[Text]"/>
      <dgm:spPr/>
      <dgm:t>
        <a:bodyPr/>
        <a:lstStyle/>
        <a:p>
          <a:r>
            <a:rPr lang="en-GB" dirty="0"/>
            <a:t>BPS</a:t>
          </a:r>
        </a:p>
      </dgm:t>
    </dgm:pt>
    <dgm:pt modelId="{05ED8EC1-4B51-4E7B-A973-3F9FBDD7029D}" type="parTrans" cxnId="{5500D547-ACF1-4898-A421-97D4B05017C5}">
      <dgm:prSet/>
      <dgm:spPr/>
      <dgm:t>
        <a:bodyPr/>
        <a:lstStyle/>
        <a:p>
          <a:endParaRPr lang="en-GB"/>
        </a:p>
      </dgm:t>
    </dgm:pt>
    <dgm:pt modelId="{08304FB2-56A1-4367-813A-02A0904ABB37}" type="sibTrans" cxnId="{5500D547-ACF1-4898-A421-97D4B05017C5}">
      <dgm:prSet/>
      <dgm:spPr/>
      <dgm:t>
        <a:bodyPr/>
        <a:lstStyle/>
        <a:p>
          <a:endParaRPr lang="en-GB"/>
        </a:p>
      </dgm:t>
    </dgm:pt>
    <dgm:pt modelId="{4CBA7754-4F89-43E4-81B4-B0118E569D97}">
      <dgm:prSet phldrT="[Text]"/>
      <dgm:spPr/>
      <dgm:t>
        <a:bodyPr/>
        <a:lstStyle/>
        <a:p>
          <a:r>
            <a:rPr lang="en-GB" dirty="0"/>
            <a:t>GTFS (</a:t>
          </a:r>
          <a:r>
            <a:rPr lang="en-GB"/>
            <a:t>d)</a:t>
          </a:r>
          <a:endParaRPr lang="en-GB" dirty="0"/>
        </a:p>
      </dgm:t>
    </dgm:pt>
    <dgm:pt modelId="{BA524109-400B-4060-9D77-8B1F5259B149}" type="parTrans" cxnId="{70786026-F7CD-4D29-96FC-65AEDB1DF1DE}">
      <dgm:prSet/>
      <dgm:spPr/>
      <dgm:t>
        <a:bodyPr/>
        <a:lstStyle/>
        <a:p>
          <a:endParaRPr lang="en-GB"/>
        </a:p>
      </dgm:t>
    </dgm:pt>
    <dgm:pt modelId="{2A16A8EC-2DAC-4472-A9E1-4A2F71680EAF}" type="sibTrans" cxnId="{70786026-F7CD-4D29-96FC-65AEDB1DF1DE}">
      <dgm:prSet/>
      <dgm:spPr/>
      <dgm:t>
        <a:bodyPr/>
        <a:lstStyle/>
        <a:p>
          <a:endParaRPr lang="en-GB"/>
        </a:p>
      </dgm:t>
    </dgm:pt>
    <dgm:pt modelId="{9C0875E2-FC70-430D-9AB0-5147C17DEF85}">
      <dgm:prSet phldrT="[Text]"/>
      <dgm:spPr/>
      <dgm:t>
        <a:bodyPr/>
        <a:lstStyle/>
        <a:p>
          <a:r>
            <a:rPr lang="en-GB" dirty="0"/>
            <a:t>GTFS (o)</a:t>
          </a:r>
        </a:p>
      </dgm:t>
    </dgm:pt>
    <dgm:pt modelId="{677DB2CC-4099-47A9-BA9A-27D1EB3F9434}" type="parTrans" cxnId="{44BA558C-D806-4ECB-840D-3D1A1E173792}">
      <dgm:prSet/>
      <dgm:spPr/>
      <dgm:t>
        <a:bodyPr/>
        <a:lstStyle/>
        <a:p>
          <a:endParaRPr lang="en-GB"/>
        </a:p>
      </dgm:t>
    </dgm:pt>
    <dgm:pt modelId="{3E08311E-A162-4B62-A567-B5B4591A9D21}" type="sibTrans" cxnId="{44BA558C-D806-4ECB-840D-3D1A1E173792}">
      <dgm:prSet/>
      <dgm:spPr/>
      <dgm:t>
        <a:bodyPr/>
        <a:lstStyle/>
        <a:p>
          <a:endParaRPr lang="en-GB"/>
        </a:p>
      </dgm:t>
    </dgm:pt>
    <dgm:pt modelId="{08547A71-7756-4FA6-BB4D-52EAFFFE4E5D}" type="pres">
      <dgm:prSet presAssocID="{A610D1C9-4B70-4A38-BBD2-134B1A94C65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5AFC979-CE76-4950-A3D8-B6C56E67B2F7}" type="pres">
      <dgm:prSet presAssocID="{28F06015-2359-457C-96B6-6B8893EBAEF1}" presName="singleCycle" presStyleCnt="0"/>
      <dgm:spPr/>
    </dgm:pt>
    <dgm:pt modelId="{83D17967-42B9-4E96-8532-EA1F8C3A30BF}" type="pres">
      <dgm:prSet presAssocID="{28F06015-2359-457C-96B6-6B8893EBAEF1}" presName="singleCenter" presStyleLbl="node1" presStyleIdx="0" presStyleCnt="4">
        <dgm:presLayoutVars>
          <dgm:chMax val="7"/>
          <dgm:chPref val="7"/>
        </dgm:presLayoutVars>
      </dgm:prSet>
      <dgm:spPr/>
    </dgm:pt>
    <dgm:pt modelId="{126B53EF-AF36-492E-8907-62743D57C803}" type="pres">
      <dgm:prSet presAssocID="{05ED8EC1-4B51-4E7B-A973-3F9FBDD7029D}" presName="Name56" presStyleLbl="parChTrans1D2" presStyleIdx="0" presStyleCnt="3"/>
      <dgm:spPr/>
    </dgm:pt>
    <dgm:pt modelId="{F3083418-769F-4511-B8B6-6F544598B448}" type="pres">
      <dgm:prSet presAssocID="{E0ADE94E-1D23-45B8-8458-B4AF934B1665}" presName="text0" presStyleLbl="node1" presStyleIdx="1" presStyleCnt="4">
        <dgm:presLayoutVars>
          <dgm:bulletEnabled val="1"/>
        </dgm:presLayoutVars>
      </dgm:prSet>
      <dgm:spPr/>
    </dgm:pt>
    <dgm:pt modelId="{953EE46B-4841-4569-94D7-25B82087C639}" type="pres">
      <dgm:prSet presAssocID="{BA524109-400B-4060-9D77-8B1F5259B149}" presName="Name56" presStyleLbl="parChTrans1D2" presStyleIdx="1" presStyleCnt="3"/>
      <dgm:spPr/>
    </dgm:pt>
    <dgm:pt modelId="{F1303B6D-F1C2-469D-B92E-323112DB293E}" type="pres">
      <dgm:prSet presAssocID="{4CBA7754-4F89-43E4-81B4-B0118E569D97}" presName="text0" presStyleLbl="node1" presStyleIdx="2" presStyleCnt="4" custRadScaleRad="125986" custRadScaleInc="-177">
        <dgm:presLayoutVars>
          <dgm:bulletEnabled val="1"/>
        </dgm:presLayoutVars>
      </dgm:prSet>
      <dgm:spPr/>
    </dgm:pt>
    <dgm:pt modelId="{0E66D541-3855-4DE6-B862-F7E8D0AAC8AD}" type="pres">
      <dgm:prSet presAssocID="{677DB2CC-4099-47A9-BA9A-27D1EB3F9434}" presName="Name56" presStyleLbl="parChTrans1D2" presStyleIdx="2" presStyleCnt="3"/>
      <dgm:spPr/>
    </dgm:pt>
    <dgm:pt modelId="{D13B7CED-04E9-4BB8-8730-CF0C18234776}" type="pres">
      <dgm:prSet presAssocID="{9C0875E2-FC70-430D-9AB0-5147C17DEF85}" presName="text0" presStyleLbl="node1" presStyleIdx="3" presStyleCnt="4" custRadScaleRad="128440" custRadScaleInc="173">
        <dgm:presLayoutVars>
          <dgm:bulletEnabled val="1"/>
        </dgm:presLayoutVars>
      </dgm:prSet>
      <dgm:spPr/>
    </dgm:pt>
  </dgm:ptLst>
  <dgm:cxnLst>
    <dgm:cxn modelId="{31CF6B02-2127-4EE7-B777-9745FD718DF4}" type="presOf" srcId="{677DB2CC-4099-47A9-BA9A-27D1EB3F9434}" destId="{0E66D541-3855-4DE6-B862-F7E8D0AAC8AD}" srcOrd="0" destOrd="0" presId="urn:microsoft.com/office/officeart/2008/layout/RadialCluster"/>
    <dgm:cxn modelId="{4E0AE206-EA75-4F0E-9809-804670055C32}" type="presOf" srcId="{BA524109-400B-4060-9D77-8B1F5259B149}" destId="{953EE46B-4841-4569-94D7-25B82087C639}" srcOrd="0" destOrd="0" presId="urn:microsoft.com/office/officeart/2008/layout/RadialCluster"/>
    <dgm:cxn modelId="{11010425-4721-4B61-9B4B-AA0841FEB86D}" type="presOf" srcId="{05ED8EC1-4B51-4E7B-A973-3F9FBDD7029D}" destId="{126B53EF-AF36-492E-8907-62743D57C803}" srcOrd="0" destOrd="0" presId="urn:microsoft.com/office/officeart/2008/layout/RadialCluster"/>
    <dgm:cxn modelId="{70786026-F7CD-4D29-96FC-65AEDB1DF1DE}" srcId="{28F06015-2359-457C-96B6-6B8893EBAEF1}" destId="{4CBA7754-4F89-43E4-81B4-B0118E569D97}" srcOrd="1" destOrd="0" parTransId="{BA524109-400B-4060-9D77-8B1F5259B149}" sibTransId="{2A16A8EC-2DAC-4472-A9E1-4A2F71680EAF}"/>
    <dgm:cxn modelId="{6B062E65-4B3C-4C38-BB75-724E4805F8BC}" type="presOf" srcId="{A610D1C9-4B70-4A38-BBD2-134B1A94C65E}" destId="{08547A71-7756-4FA6-BB4D-52EAFFFE4E5D}" srcOrd="0" destOrd="0" presId="urn:microsoft.com/office/officeart/2008/layout/RadialCluster"/>
    <dgm:cxn modelId="{5500D547-ACF1-4898-A421-97D4B05017C5}" srcId="{28F06015-2359-457C-96B6-6B8893EBAEF1}" destId="{E0ADE94E-1D23-45B8-8458-B4AF934B1665}" srcOrd="0" destOrd="0" parTransId="{05ED8EC1-4B51-4E7B-A973-3F9FBDD7029D}" sibTransId="{08304FB2-56A1-4367-813A-02A0904ABB37}"/>
    <dgm:cxn modelId="{2A89DF6D-46D9-477B-886B-E5A54696365B}" type="presOf" srcId="{9C0875E2-FC70-430D-9AB0-5147C17DEF85}" destId="{D13B7CED-04E9-4BB8-8730-CF0C18234776}" srcOrd="0" destOrd="0" presId="urn:microsoft.com/office/officeart/2008/layout/RadialCluster"/>
    <dgm:cxn modelId="{63F0E855-E08D-4751-A5A4-AE6239919163}" type="presOf" srcId="{E0ADE94E-1D23-45B8-8458-B4AF934B1665}" destId="{F3083418-769F-4511-B8B6-6F544598B448}" srcOrd="0" destOrd="0" presId="urn:microsoft.com/office/officeart/2008/layout/RadialCluster"/>
    <dgm:cxn modelId="{9DE8DC7D-0960-40BA-9CF0-44745CEA7482}" type="presOf" srcId="{4CBA7754-4F89-43E4-81B4-B0118E569D97}" destId="{F1303B6D-F1C2-469D-B92E-323112DB293E}" srcOrd="0" destOrd="0" presId="urn:microsoft.com/office/officeart/2008/layout/RadialCluster"/>
    <dgm:cxn modelId="{44BA558C-D806-4ECB-840D-3D1A1E173792}" srcId="{28F06015-2359-457C-96B6-6B8893EBAEF1}" destId="{9C0875E2-FC70-430D-9AB0-5147C17DEF85}" srcOrd="2" destOrd="0" parTransId="{677DB2CC-4099-47A9-BA9A-27D1EB3F9434}" sibTransId="{3E08311E-A162-4B62-A567-B5B4591A9D21}"/>
    <dgm:cxn modelId="{E5FD25C8-2E53-4EFC-AB5D-FB621F4F3DC1}" type="presOf" srcId="{28F06015-2359-457C-96B6-6B8893EBAEF1}" destId="{83D17967-42B9-4E96-8532-EA1F8C3A30BF}" srcOrd="0" destOrd="0" presId="urn:microsoft.com/office/officeart/2008/layout/RadialCluster"/>
    <dgm:cxn modelId="{4AAADEF7-1AF0-44CA-982D-33F38DA8518D}" srcId="{A610D1C9-4B70-4A38-BBD2-134B1A94C65E}" destId="{28F06015-2359-457C-96B6-6B8893EBAEF1}" srcOrd="0" destOrd="0" parTransId="{9FA81FAD-2C6A-4E85-BAC1-AC3296B2B5F3}" sibTransId="{8CD6C938-CB7C-4846-9D4B-4D26A1EA1B00}"/>
    <dgm:cxn modelId="{BFBFE188-A6E6-41C8-9DC2-037ED22D7E70}" type="presParOf" srcId="{08547A71-7756-4FA6-BB4D-52EAFFFE4E5D}" destId="{55AFC979-CE76-4950-A3D8-B6C56E67B2F7}" srcOrd="0" destOrd="0" presId="urn:microsoft.com/office/officeart/2008/layout/RadialCluster"/>
    <dgm:cxn modelId="{2B4F96B6-5805-4DC3-8F4F-47EC7EEE9E59}" type="presParOf" srcId="{55AFC979-CE76-4950-A3D8-B6C56E67B2F7}" destId="{83D17967-42B9-4E96-8532-EA1F8C3A30BF}" srcOrd="0" destOrd="0" presId="urn:microsoft.com/office/officeart/2008/layout/RadialCluster"/>
    <dgm:cxn modelId="{B2671349-A704-413E-AC97-E6AC8B360C3B}" type="presParOf" srcId="{55AFC979-CE76-4950-A3D8-B6C56E67B2F7}" destId="{126B53EF-AF36-492E-8907-62743D57C803}" srcOrd="1" destOrd="0" presId="urn:microsoft.com/office/officeart/2008/layout/RadialCluster"/>
    <dgm:cxn modelId="{865F7C61-A754-41AE-866B-19B02233CD5B}" type="presParOf" srcId="{55AFC979-CE76-4950-A3D8-B6C56E67B2F7}" destId="{F3083418-769F-4511-B8B6-6F544598B448}" srcOrd="2" destOrd="0" presId="urn:microsoft.com/office/officeart/2008/layout/RadialCluster"/>
    <dgm:cxn modelId="{6B727CE0-BAB5-4D19-A7ED-40B5EE82B377}" type="presParOf" srcId="{55AFC979-CE76-4950-A3D8-B6C56E67B2F7}" destId="{953EE46B-4841-4569-94D7-25B82087C639}" srcOrd="3" destOrd="0" presId="urn:microsoft.com/office/officeart/2008/layout/RadialCluster"/>
    <dgm:cxn modelId="{07004535-136C-4C20-B84F-54F554E3AE92}" type="presParOf" srcId="{55AFC979-CE76-4950-A3D8-B6C56E67B2F7}" destId="{F1303B6D-F1C2-469D-B92E-323112DB293E}" srcOrd="4" destOrd="0" presId="urn:microsoft.com/office/officeart/2008/layout/RadialCluster"/>
    <dgm:cxn modelId="{B86F1BFC-F990-4BE3-9A12-8382FD7636F2}" type="presParOf" srcId="{55AFC979-CE76-4950-A3D8-B6C56E67B2F7}" destId="{0E66D541-3855-4DE6-B862-F7E8D0AAC8AD}" srcOrd="5" destOrd="0" presId="urn:microsoft.com/office/officeart/2008/layout/RadialCluster"/>
    <dgm:cxn modelId="{764DB6B3-38AD-4A72-885F-6FADF033E8E9}" type="presParOf" srcId="{55AFC979-CE76-4950-A3D8-B6C56E67B2F7}" destId="{D13B7CED-04E9-4BB8-8730-CF0C1823477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17967-42B9-4E96-8532-EA1F8C3A30BF}">
      <dsp:nvSpPr>
        <dsp:cNvPr id="0" name=""/>
        <dsp:cNvSpPr/>
      </dsp:nvSpPr>
      <dsp:spPr>
        <a:xfrm>
          <a:off x="2867732" y="2908996"/>
          <a:ext cx="1875826" cy="18758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ODX</a:t>
          </a:r>
        </a:p>
      </dsp:txBody>
      <dsp:txXfrm>
        <a:off x="2959302" y="3000566"/>
        <a:ext cx="1692686" cy="1692686"/>
      </dsp:txXfrm>
    </dsp:sp>
    <dsp:sp modelId="{126B53EF-AF36-492E-8907-62743D57C803}">
      <dsp:nvSpPr>
        <dsp:cNvPr id="0" name=""/>
        <dsp:cNvSpPr/>
      </dsp:nvSpPr>
      <dsp:spPr>
        <a:xfrm rot="16200000">
          <a:off x="3147738" y="2251089"/>
          <a:ext cx="131581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15814" y="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83418-769F-4511-B8B6-6F544598B448}">
      <dsp:nvSpPr>
        <dsp:cNvPr id="0" name=""/>
        <dsp:cNvSpPr/>
      </dsp:nvSpPr>
      <dsp:spPr>
        <a:xfrm>
          <a:off x="3177244" y="336378"/>
          <a:ext cx="1256803" cy="1256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BPS</a:t>
          </a:r>
        </a:p>
      </dsp:txBody>
      <dsp:txXfrm>
        <a:off x="3238596" y="397730"/>
        <a:ext cx="1134099" cy="1134099"/>
      </dsp:txXfrm>
    </dsp:sp>
    <dsp:sp modelId="{953EE46B-4841-4569-94D7-25B82087C639}">
      <dsp:nvSpPr>
        <dsp:cNvPr id="0" name=""/>
        <dsp:cNvSpPr/>
      </dsp:nvSpPr>
      <dsp:spPr>
        <a:xfrm rot="1767028">
          <a:off x="4626205" y="4823011"/>
          <a:ext cx="18163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6359" y="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303B6D-F1C2-469D-B92E-323112DB293E}">
      <dsp:nvSpPr>
        <dsp:cNvPr id="0" name=""/>
        <dsp:cNvSpPr/>
      </dsp:nvSpPr>
      <dsp:spPr>
        <a:xfrm>
          <a:off x="6325210" y="4995951"/>
          <a:ext cx="1256803" cy="1256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GTFS (</a:t>
          </a:r>
          <a:r>
            <a:rPr lang="en-GB" sz="3300" kern="1200"/>
            <a:t>d)</a:t>
          </a:r>
          <a:endParaRPr lang="en-GB" sz="3300" kern="1200" dirty="0"/>
        </a:p>
      </dsp:txBody>
      <dsp:txXfrm>
        <a:off x="6386562" y="5057303"/>
        <a:ext cx="1134099" cy="1134099"/>
      </dsp:txXfrm>
    </dsp:sp>
    <dsp:sp modelId="{0E66D541-3855-4DE6-B862-F7E8D0AAC8AD}">
      <dsp:nvSpPr>
        <dsp:cNvPr id="0" name=""/>
        <dsp:cNvSpPr/>
      </dsp:nvSpPr>
      <dsp:spPr>
        <a:xfrm rot="9046564">
          <a:off x="1139330" y="4822206"/>
          <a:ext cx="18458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5875" y="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3B7CED-04E9-4BB8-8730-CF0C18234776}">
      <dsp:nvSpPr>
        <dsp:cNvPr id="0" name=""/>
        <dsp:cNvSpPr/>
      </dsp:nvSpPr>
      <dsp:spPr>
        <a:xfrm>
          <a:off x="0" y="4995951"/>
          <a:ext cx="1256803" cy="1256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GTFS (o)</a:t>
          </a:r>
        </a:p>
      </dsp:txBody>
      <dsp:txXfrm>
        <a:off x="61352" y="5057303"/>
        <a:ext cx="1134099" cy="1134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70EB4-A0B9-41B0-9052-868FEDCC89A5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96D8-E112-4E29-B3DD-4E6A2632A3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1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18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far the schools are not taken into consideration.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97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Collapsing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26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Limit to BPS Schools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9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map shows a sample of 10,000 points only. Some points are overlapping. </a:t>
            </a:r>
          </a:p>
          <a:p>
            <a:r>
              <a:rPr lang="en-GB" dirty="0"/>
              <a:t>The question of how wide it should be. Decided on 0.25 miles for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34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18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96D8-E112-4E29-B3DD-4E6A2632A3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61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1099-F41D-4F30-BD5F-AB051EE8EE41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2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F3D-F069-46F6-BD6B-B69D44C68415}" type="datetime1">
              <a:rPr lang="en-GB" smtClean="0"/>
              <a:t>16/10/2019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0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E5EC-D1D8-4FA4-B8EB-F7A75E1AE5B6}" type="datetime1">
              <a:rPr lang="en-GB" smtClean="0"/>
              <a:t>16/10/2019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603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3D27-5344-41E6-BDBB-0DF0B7929304}" type="datetime1">
              <a:rPr lang="en-GB" smtClean="0"/>
              <a:t>16/10/2019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1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23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D52104-8CE8-4081-B1DA-E200F2AFF415}"/>
              </a:ext>
            </a:extLst>
          </p:cNvPr>
          <p:cNvSpPr/>
          <p:nvPr userDrawn="1"/>
        </p:nvSpPr>
        <p:spPr>
          <a:xfrm>
            <a:off x="0" y="6299688"/>
            <a:ext cx="12192000" cy="558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44" y="379658"/>
            <a:ext cx="10616712" cy="7487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886" y="1327638"/>
            <a:ext cx="10616712" cy="46571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454D5B-F183-41AF-8BB9-52F6B48C34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0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57A63-2794-42D1-8148-DBC27CA40CE2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36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C03C-E58A-41DC-8017-71B8BACE5FE2}" type="datetime1">
              <a:rPr lang="en-GB" smtClean="0"/>
              <a:t>16/10/2019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07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975A-D3B5-4DF4-B2BC-65C8FA287B2E}" type="datetime1">
              <a:rPr lang="en-GB" smtClean="0"/>
              <a:t>16/10/2019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3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4666-9F54-4FD6-923B-642DED91DAEE}" type="datetime1">
              <a:rPr lang="en-GB" smtClean="0"/>
              <a:t>16/10/2019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2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6E68-4537-4E59-BD15-592D58FDCFF8}" type="datetime1">
              <a:rPr lang="en-GB" smtClean="0"/>
              <a:t>16/10/2019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4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1B42A-45B4-4C4E-ADDF-B0B17631E1E3}" type="datetime1">
              <a:rPr lang="en-GB" smtClean="0"/>
              <a:t>16/10/2019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80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D95EC8-8B14-456B-B5E7-7ACD8E663AA1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E454D5B-F183-41AF-8BB9-52F6B48C3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yywu475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9828-0208-4829-8C6A-D2D7C0BB0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500" dirty="0"/>
              <a:t>M7 Student Pass </a:t>
            </a:r>
            <a:br>
              <a:rPr lang="en-GB" sz="5500" dirty="0"/>
            </a:br>
            <a:r>
              <a:rPr lang="en-GB" sz="5500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ADA20-054A-4513-8D31-D5C56EF17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3397340" cy="914400"/>
          </a:xfrm>
        </p:spPr>
        <p:txBody>
          <a:bodyPr>
            <a:normAutofit/>
          </a:bodyPr>
          <a:lstStyle/>
          <a:p>
            <a:r>
              <a:rPr lang="en-GB" dirty="0"/>
              <a:t>Ehab Ebeid, MCP1</a:t>
            </a:r>
            <a:br>
              <a:rPr lang="en-GB" dirty="0"/>
            </a:br>
            <a:r>
              <a:rPr lang="en-GB" dirty="0"/>
              <a:t>MIT Transit Lab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76CA42-701F-44CF-8B40-0F3846DC0CCB}"/>
              </a:ext>
            </a:extLst>
          </p:cNvPr>
          <p:cNvSpPr txBox="1">
            <a:spLocks/>
          </p:cNvSpPr>
          <p:nvPr/>
        </p:nvSpPr>
        <p:spPr>
          <a:xfrm>
            <a:off x="4679302" y="4670246"/>
            <a:ext cx="3531637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16 October 2019</a:t>
            </a:r>
            <a:br>
              <a:rPr lang="en-GB" dirty="0"/>
            </a:br>
            <a:r>
              <a:rPr lang="en-GB" dirty="0"/>
              <a:t>MBTA</a:t>
            </a:r>
          </a:p>
          <a:p>
            <a:pPr algn="r"/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6563A-9EFF-40E4-BF30-11ECBDC4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E9295-F911-48B0-AF32-D469CB2E763C}" type="datetime1">
              <a:rPr lang="en-GB" smtClean="0"/>
              <a:t>16/10/2019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56AF-3542-4855-ADF2-EF755914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3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B689-DB6C-4E55-9012-D405DBD9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rgbClr val="FFFFFF"/>
                </a:solidFill>
              </a:rPr>
              <a:t>Schools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1A515E-4EAA-455D-B966-F5C140F68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81742"/>
            <a:ext cx="4524292" cy="66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96A4-5F25-44DE-BB51-5DC73163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3966BC2-D3A5-4230-B1F2-088DFD1B814B}" type="datetime1"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10/16/2019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4F67E-ADEE-4B69-A742-3E39DDBF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454D5B-F183-41AF-8BB9-52F6B48C3402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02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ata:image/png;base64,iVBORw0KGgoAAAANSUhEUgAAAWgAAAHUCAYAAAAX7bLbAAAABHNCSVQICAgIfAhkiAAAAAlwSFlzAAALEgAACxIB0t1+/AAAADh0RVh0U29mdHdhcmUAbWF0cGxvdGxpYiB2ZXJzaW9uMy4xLjAsIGh0dHA6Ly9tYXRwbG90bGliLm9yZy+17YcXAAAgAElEQVR4nO3debhkVX3u8e/bDAICAqEhCIbBtAMxTDY4xgHUC4kCKgYNRqIkRINjcr2KyRO8SXCIIcZoNCGgopegiBMaJ9ICTo9gg8joQECxBaEBEQSjNPzuH7UPFO3pPtVNV+3Vdb6f56nn1F571zm/6uE9q9Zee+1UFZKk9izouwBJ0uwMaElqlAEtSY0yoCWpUQa0JDVqw74LuD8OPPDA+tznPtd3GZJ0f2RVO9brHvSNN97YdwmSNDbrdUBL0jQzoCWpUQa0JDXKgJakRhnQktQoA1qSGmVAS1KjDGhJapQBLUmNMqAlqVEGtCQ1yoCWpEYZ0JLUqPV6uVHd1zV/89t9l3C//cZfX9J3CVIz7EFLUqMMaElqlAEtSY0yoCWpUQa0JDVqbAGd5L1Jbkhy6VDb25J8O8nFST6eZKuhfccmuTLJd5L8r3HVJUnri3H2oN8PHLhS21nAo6pqD+C7wLEASXYHng/8VveadyfZYIy1SVLzxhbQVfUl4OaV2r5QVSu6za8DO3XPDwE+VFW/qKqrgSuB/cZVmyStD/ocg34J8Nnu+Y7AD4f2LevafkWSo5MsTbJ0+fLlYy5RkvrTS0An+UtgBXDqTNMsh9Vsr62qE6tqcVUtXrhw4bhKlKTeTfxS7yRHAs8EDqiqmRBeBjxk6LCdgGsnXZsktWSiPegkBwKvAw6uqjuGdp0JPD/JA5LsCiwCzp9kbZLUmrH1oJOcBjwF2DbJMuA4BrM2HgCclQTg61X10qq6LMnpwOUMhj6Oqaq7xlWbJK0PxhbQVfWCWZpPXs3xxwPHj6seSVrfeCWhJDXKgJakRhnQktQoA1qSGmVAS1KjDGhJapQBLUmNMqAlqVEGtCQ1yoCWpEYZ0JLUKANakhplQEtSowxoSWqUAS1JjTKgJalRBrQkNcqAlqRGGdCS1CgDWpIaZUBLUqMMaElqlAEtSY0yoCWpUQa0JDXKgJakRhnQktQoA1qSGmVAS1KjDGhJapQBLUmNMqAlqVEGtCQ1yoCWpEYZ0JLUKANakhplQEtSowxoSWqUAS1JjRpbQCd5b5Ibklw61LZNkrOSfK/7unXXniT/nOTKJBcn2WdcdUnS+mKcPej3Aweu1PZ6YElVLQKWdNsABwGLusfRwHvGWJckrRfGFtBV9SXg5pWaDwFO6Z6fAhw61P6BGvg6sFWSHcZVmyStDyY9Br19VV0H0H3drmvfEfjh0HHLurZfkeToJEuTLF2+fPlYi5WkPrVykjCztNVsB1bViVW1uKoWL1y4cMxlSVJ/Jh3Q188MXXRfb+jalwEPGTpuJ+DaCdcmSU2ZdECfCRzZPT8S+ORQ+4u62RyPBX46MxQiSfPVhuP6xklOA54CbJtkGXAc8Bbg9CRHAdcAz+sO/wzwu8CVwB3Ai8dVlyStL8YW0FX1glXsOmCWYws4Zly1SNL6qJWThJKklRjQktQoA1qSGmVAS1KjDGhJapQBLUmNMqAlqVEGtCQ1yoCWpEYZ0JLUKANakhplQEtSowxoSWqUAS1JjTKgJalRBrQkNcqAlqRGGdCS1CgDWpIaZUBLUqMMaElqlAEtSY0yoCWpUQa0JDXKgJakRhnQktQoA1qSGmVAS1KjDGhJapQBLUmNMqAlqVEGtCQ1yoCWpEYZ0JLUKANakhplQEtSowxoSWqUAS1JjeoloJO8JsllSS5NclqSTZLsmuS8JN9L8uEkG/dRmyS1YuIBnWRH4JXA4qp6FLAB8HzgrcDbq2oR8BPgqEnXJkkt6WuIY0Ng0yQbApsB1wH7A2d0+08BDu2pNklqwsQDuqp+BPwDcA2DYP4pcAFwS1Wt6A5bBuw42+uTHJ1kaZKly5cvn0TJktSLPoY4tgYOAXYFHgw8EDholkNrttdX1YlVtbiqFi9cuHB8hUpSz/oY4ngacHVVLa+qO4GPAY8HtuqGPAB2Aq7toTZJakYfAX0N8NgkmyUJcABwOXA2cFh3zJHAJ3uoTZKa0ccY9HkMTgZeCFzS1XAi8Drgz5NcCfwacPKka5Oklmw49yHrXlUdBxy3UvNVwH49lCNJTfJKQklqlAEtSY0yoCWpUQa0JDXKgJakRhnQktQoA1qSGmVAS1KjDGhJapQBLUmNMqAlqVEGtCQ1yoCWpEYZ0JLUKANakhplQEtSowxoSWqUAS1JjRopoJMsGaVNkrTurPaehEk2ATYDtk2yNZBu15bAg8dcmyTNa3PdNPZPgVczCOMLuDegbwX+ZYx1SdK8t9qArqp3AO9I8oqqeueEapIkMXcPGoCqemeSxwO7DL+mqj4wprokad4bKaCTfBB4KHARcFfXXIABLUljMlJAA4uB3auqxlmMJOleo86DvhT49XEWIkm6r1F70NsClyc5H/jFTGNVHTyWqiRJIwf0G8dZhCTpV406i+PccRciSbqvUWdx3MZg1gbAxsBGwO1VteW4CpOk+W7UHvQWw9tJDgX2G0tFkiRgLVezq6pPAPuv41okSUNGHeJ4ztDmAgbzop0TLUljNOosjmcNPV8BfB84ZJ1XI0m6x6hj0C8edyGSpPsadcH+nZJ8PMkNSa5P8tEkO427OEmaz0Y9Sfg+4EwG60LvCHyqa5MkjcmoAb2wqt5XVSu6x/uBhWOsS5LmvVED+sYkL0yyQfd4IXDT2v7QJFslOSPJt5NckeRxSbZJclaS73Vft17b7y9J02DUgH4J8PvAj4HrgMOA+3Pi8B3A56rqEcCewBXA64ElVbUIWNJtS9K8NWpA/y1wZFUtrKrtGAT2G9fmBybZEngScDJAVf2yqm5hMG3vlO6wU4BD1+b7S9K0GDWg96iqn8xsVNXNwN5r+TN3A5YD70vyzSQnJXkgsH1VXdd9/+uA7WZ7cZKjkyxNsnT58uVrWYIktW/UgF4wPCacZBtGv8hlZRsC+wDvqaq9gdtZg+GMqjqxqhZX1eKFCz1PKWl6jRqyJwBfS3IGg0u8fx84fi1/5jJgWVWd122fwSCgr0+yQ1Vdl2QH4Ia1/P6SNBVG6kF3d+9+LnA9g+GJ51TVB9fmB1bVj4EfJnl413QAcDmDedZHdm1HAp9cm+8vSdNi5GGKqrqcQZCuC68ATk2yMXAVgxkhC4DTkxwFXAM8bx39LElaL63tOPL9UlUXMVgRb2UHTLoWSWrVWq0HLUkaPwNakhplQEtSowxoSWpULycJx+3Rr/1A3yXcbxe87UV9lyCpZ/agJalRBrQkNcqAlqRGGdCS1CgDWpIaZUBLUqMMaElqlAEtSY0yoCWpUQa0JDXKgJakRhnQktQoA1qSGmVAS1KjDGhJapQBLUmNMqAlqVEGtCQ1yoCWpEYZ0JLUKANakhplQEtSowxoSWqUAS1JjTKgJalRBrQkNcqAlqRGGdCS1CgDWpIaZUBLUqMMaElqlAEtSY0yoCWpUb0FdJINknwzyae77V2TnJfke0k+nGTjvmqTpBb02YN+FXDF0PZbgbdX1SLgJ8BRvVQlSY3oJaCT7AT8HnBStx1gf+CM7pBTgEP7qE2SWtFXD/qfgP8D3N1t/xpwS1Wt6LaXATvO9sIkRydZmmTp8uXLx1+pJPVk4gGd5JnADVV1wXDzLIfWbK+vqhOranFVLV64cOFYapSkFmzYw898AnBwkt8FNgG2ZNCj3irJhl0veifg2h5qk6RmTLwHXVXHVtVOVbUL8Hzgi1V1BHA2cFh32JHAJyddmyS1pKV50K8D/jzJlQzGpE/uuR5J6lUfQxz3qKpzgHO651cB+/VZjyS1pKUetCRpiAEtSY0yoCWpUQa0JDXKgJakRhnQktQoA1qSGmVAS1KjDGhJapQBLUmNMqAlqVEGtCQ1yoCWpEYZ0JLUKANakhplQEtSowxoSWqUAS1JjTKgJalRBrQkNcqAlqRGGdCS1CgDWpIaZUBLUqMMaElq1IZ9FyDdH0945xP6LuF+++orvtp3CWqUPWhJapQBLUmNMqAlqVEGtCQ1yoCWpEYZ0JLUKANakhplQEtSowxoSWqUAS1JjTKgJalRBrQkNWriAZ3kIUnOTnJFksuSvKpr3ybJWUm+133detK1SVJL+uhBrwD+oqoeCTwWOCbJ7sDrgSVVtQhY0m1L0rw18YCuquuq6sLu+W3AFcCOwCHAKd1hpwCHTro2SWpJr2PQSXYB9gbOA7avqutgEOLAdv1VJkn96y2gk2wOfBR4dVXdugavOzrJ0iRLly9fPr4CJalnvQR0ko0YhPOpVfWxrvn6JDt0+3cAbpjttVV1YlUtrqrFCxcunEzBktSDPmZxBDgZuKKq/nFo15nAkd3zI4FPTro2SWpJH/ckfALwh8AlSS7q2t4AvAU4PclRwDXA83qoTZKaMfGArqqvAFnF7gMmWYsktcwrCSWpUQa0JDXKgJakRhnQktQoA1qSGmVAS1Kj+pgHLel+OPdJT+67hPvtyV86t+8S1gv2oCWpUQa0JDXKgJakRhnQktQoA1qSGmVAS1KjDGhJapQBLUmNMqAlqVEGtCQ1yoCWpEYZ0JLUKANakhplQEtSowxoSWqUAS1JjTKgJalRBrQkNcqAlqRGGdCS1CgDWpIaZUBLUqMMaElqlAEtSY0yoCWpUQa0JDXKgJakRhnQktQoA1qSGmVAS1KjDGhJapQBLUmN2rDvAlaW5EDgHcAGwElV9ZaeS5LUs3f9xaf6LuF+e/kJz1rj1zTVg06yAfAvwEHA7sALkuzeb1WS1I+mAhrYD7iyqq6qql8CHwIO6bkmSepFqqrvGu6R5DDgwKr64277D4HHVNXLh445Gji623w48J2JFzqwLXBjTz+7L77n+WM+vu++3vONVXXgbDtaG4POLG33+Q1SVScCJ06mnFVLsrSqFvddxyT5nueP+fi+W3zPrQ1xLAMeMrS9E3BtT7VIUq9aC+hvAIuS7JpkY+D5wJk91yRJvWhqiKOqViR5OfB5BtPs3ltVl/Vc1qr0PszSA9/z/DEf33dz77mpk4SSpHu1NsQhSeoY0JLUKANakhrV1EnCFiXZZnX7q+rmSdWi8euWG3hLVb2271okA3puFzC4WGZVF9HsNtlyJiPJzsAtVfXTbvupwKHAD4B3dZfiT52quivJo5Ok5tEZ9CSnAK+qqlu67a2BE6rqJf1WNn5Jnggsqqr3JVkIbF5VV/ddFziLQ6uQ5Dzg2VV1bZK9gP8C3gzsAdw5czn+NEpyArAI+Ahw+0x7VX2st6LGLMk3q2rvudqmTZLjgMXAw6vqYUkeDHykqp7Qc2mAPeg1kuRg4End5jlV9ek+6xmzTatq5irOFzKYk35CkgXART3WNQnbADcB+w+1FTC1AQ0sSLJ1Vf0E7hnamw/58Gxgb+BCgK5DskW/Jd1rPvwFrBNJ3gLsC5zaNb0qyROq6tgeyxqn4SGd/YFjAarq7mS20Z7pUVUv7ruGHpwAfC3JGd3284Dje6xnUn5ZVZWkAJI8sO+ChjnEMaIkFwN7VdXd3fYGwDerao9+KxuPJO8AdgCuAw4GHlZVdybZAfhUa4vKrEtJHga8B9i+qh6VZA/g4Kr6u55LG6tu7fX9GfxyXlJVl/dc0tgl+d8MhrOezmAI7yXAaVX1z70W1jGgR9QF9FNmZm10HwHPmeKADnA4g5A+vap+1LXvDWxXVZ/vs75xSnIu8Frg32bGYJNcWlWP6reydS/JllV166pmK82HWUpJng48g8Evps9X1Vk9l3QPhzhG92bgm0nOZvAX+SS6j/3TqPvY9z8M1kR5FPCjrv2bvRY2GZtV1fkrDeWs6KuYMfsP4JncO1tpRpjiWUozkry1ql4HnDVLW+/sQa+B7uP9vgz+8Z5XVT/uuaSxSfIeBrcd+xpwAINhjb/tt6rJSPJZ4OUMzubv091I4qiqOqjn0rSOJbmwqvZZqe3iVj4Z24NeM/ty7yyOu4H1/06Wq/Y7wJ7dvODNgC8D8yKggWMYrGz2iCQ/Aq4Gjui3pPFIss/q9lfVhZOqZZKSvAz4M2C3bvhyxhbAV/up6lcZ0COaZRbHK5M8fopncfyyqu4CqKo7Mu1TN+6rqupp3Rn9BVV1W5Jd+y5qTE5Yzb7ivlMNp8l/AJ9lMHT5+qH221oad3eIY0TzcBbHHcCVM5vAQ7vtMAiwqXzfsMqPvRdU1aP7qknjlWQ7YJOZ7aq6psdy7mEPes1sBcz8dn1Qn4VMwCP7LmDSkjwC+C3gQUmeM7RrS4b+806jJBsBL2PoQiwGs1ju7K2oCUjyLOAfgQcDNwA7A1cw+HfQOwN6dPNtFscPVm5Lsi1w0xSvUfFwBjMatgKeNdR+G/AnvVQ0Oe8BNgLe3W3/Ydc2tZf0d/4OeCzwX1W1d7fmzAt6rukeDnGsgXk2i+OxwFsYfGL4W+CDDG5LvwB4UVV9rsfyxqYbunpdVb2p71omKcm3qmrPudqmzcydvJN8C9i7u1L2/Krar+/awPWg19QC4EbgJ8DDkjxpjuPXZ+8C3gScBnwR+OOq+nUGnxze3Gdh49SdGH1633X04K4kD53ZSLIbcFeP9UzKLUk2B74EnNpdQdvMnHd70CNK8lYGV9ZdxmCKHQxOlh3cX1Xjk+Siqtqre35FVT1yaN9Ur3KW5HgG5xg+zH1Xs5vKKWcASQ4A3gdcxeAT4s7Ai6vq7F4LG7Nups7PGXS+jmDw935qVd3Ua2EdA3pESb4D7FFVv+i7lkkYnsmw8qyG2WY5TJPuPMPKqqqmdcoZAEkewGAcPsC358O/9SSvYXBB0rK+a5mNJwlHdxWDkyhT/4+2s2eSWxn8Z920e063PdUzGqrqqX3X0JNHA7swyIU9k1BVH+i3pLHbEvh8kpuBDwFnVNX1Pdd0D3vQc0jyTgYT9ncE9gSWMBTSVfXKnkrTGCX5PQZTrYbnxv5NfxWNV5IPMpjrfhH3jj3XfPn33a1YeDjwXGBZVT2t55IAe9CjWNp9vQA4s89CNBlJ/hXYDHgqcBJwGHB+r0WN32Jg9ymeQjmXG4AfM7hRw3Y913IPe9Aj6k4m/M/M5c/ddKwHVNUd/VamdW1msZyhr5sDH6uqZ/Rd27gk+Qjwyqq6ru9aJqlbk+NwYCFwBvDhltbBtgc9uiXA04CfddubAl8AHt9bRRqXn3df7+juUXcTMJVrcST5FIMhvC2Ay5Ocz32H8KZyltKQnYFXV1WTt3EzoEe3SVXNhDNV9bNulTdNn08n2Qp4G4N71RWDoY5p9A99F9CHmRsVAH/fbd/nhgWtLJjkEMeIknwVeMXMXNgkjwbeVVWP67cyjVM39WyTqvpp37WM02yL1Le0cP26luTTVfXMJFcz+AU8vFpjVVUTNyowoEeUZF8G03Bm7nS9A3B4VV3QX1UalySP594pZwBTPeWs9YXrx6FbQvchraxcNxsDeg10K34NT+Sf6pW+5qv5NOVseOF64L+Hdm0BfK2qpvJGBTNaX0bWgJ5D13P+4czCSElexGCu5A+AN7YyVqV1J8kVzJMpZ0keBGxN4wvXj0uSfwHeX1Xf6LuW2RjQc0hyIfC0qrq5WxzpQ8ArgL2AR1bVYb0WqHVuvk45g3YXrh+XJJcz+FT8fQbrrjR1Qwpnccxtg6GexOHAiVX1UeCjSZqcmqO1M5+nnLW+cP0YNX0jYAN6bhsk2bCqVjC4u/XRQ/v885suZwLbM7hB7rAnAz+afDkT1fTC9etakk2AlwK/CVwCnNz9H2+KATO304Bzk9zI4AKGLwMk+U1gqqdezUOHAG+oquG7PJPkduA44OReqpqMO6vqpiQLkiyoqrO7JXan1SnAnQz+Px8E7A68qteKZmFAz6Gqjk+yhMG0ui8MnThawGAsWtNjl5XDGaCqlibZZfLlTNTKC9ffQEML14/B7lX12wBJTqbRtVYM6BFU1ddnaftuH7VorFa3jOqmE6tigrpPgtsz+PTwc+A1DBau35np7oDcM0W2qlYMpkS3x1teSff6RpJfuTlskqMYrGY4jf6JwZS626vq7qpaUVWnAJ8B3thvaWO1Z5Jbu8dtwB4zz4fWPu+d0+ykTpLtgY8Dv+TeQF4MbAw8expvEpzk0qp61Cr2XTIzDKB+OMQhdbo7aTy+m8EwE1r/WVVf7LGscZt3wzrrE3vQc+g+/qzyD6mqtpxgOdI6leQ04ItV9e8rtR8FPKOqDu+nMoEBPbIkf8PgjgsfZHC10RHAFlX1970WJt0P83FYZ31iQI8oyXlV9Zi52qT10UrDOpdN+bDOesMx6NHdleQIBmtxFIOrrO5a/Uuk9UNVnQ2c3Xcdui+n2Y3uD4DfB67vHs/r2iRpLBzikKRG2YOeQ5LTh56/daV9X5h8RZLmCwN6bouGnj99pX0LJ1mIpPnFgJ7b6saAHB+SNDbO4pjbZkn2ZvDLbNPuebqHV1pJGhtPEs4hyWqnHlXVUydVi6T5xYCWpEY5Bi1JjTKgJalRBrQkNcpZHHNIss/q9lfVhZOqRdL84knCOcwxi6Oqav+JFSNpXjGgJalRDnGsgSSPAnZn6DZBVfWB/iqSNM3sQY8oyXHAUxgE9GeAg4CvVNVhfdYlaXo5i2N0hwEHAD+uqhcDewIP6LckSdPMgB7dz6vqbmBFki2BG4Ddeq5J0hRzDHp0S5NsBfw7g5tr/gw4v9+SJE0zx6DXQpJdgC2r6uKeS5E0xQzoOSR5RFV9e1UXrHihiqRxMaDnkOTEqjp6FReseKGKpLExoCWpUc7iGFGSY7qThDPbWyf5sz5rkjTd7EGPKMlFVbXXSm3frKq9+6pJ0nSzBz26BUkys5FkA2DjHuuRNOWcBz26zwOnJ/lXBnfzfinwuX5LkjTNHOIYUZIFwJ8yuNw7wBeAk6rqrl4LkzS1DOg1kGRT4Deq6jt91yJp+jkGPaIkBwMX0Q1rJNkryZn9ViVpmhnQozsO2A+4BaCqLgJ26bMgSdPNgB7diqr6ad9FSJo/nMUxukuT/AGwQZJFwCuBr/Vck6QpZg96dK8Afgv4BXAacCvw6l4rkjTVnMWxhrrF+quqbuu7FknTzR70iJLsm+QS4GLgkiTfSvLovuuSNL3sQY8oycXAMVX15W77icC7q2qPfiuTNK3sQY/utplwBqiqrwAOc0gaG3vQI0rydmAzBicICzgc+AnwUfDOKpLWPQN6RKu4o8oM76wiaZ0zoCWpUY5BzyHJs5LsPLT9190MjjOT7NpnbZKmmwE9t+OB5QBJngm8EHgJcCbwrz3WJWnKGdBzq6q6o3v+HODkqrqgqk4CFvZYl6QpZ0DPLUk27xbsPwBYMrRvk55qkjQPuFjS3P6JwTrQtwJXVNVSgCR7A9f1WZik6eYsjhEk2RHYDvhWVd3dte0AbFRV1/RanKSpZUBLUqMcg5akRhnQktQoA3oNJHlikhd3zxd6oYqkcXIMekRJjgMWAw+vqocleTDwkap6Qs+lSZpS9qBH92zgYOB2gKq6Ftii14okTTUDenS/rMHHjQJI8sCe65E05Qzo0Z2e5N+ArZL8CfBfwEk91yRpijkGvQaSPB14BhDg81V1Vs8lSZpiBvSIkry1ql43V5skrSsOcYzu6bO0HTTxKiTNGy6WNIckLwP+DNitu7P3jC2Ar/ZTlaT5wCGOOSR5ELA18Gbg9UO7bquqm/upStJ8YECvoSTbMbQOtKvZSRoXx6BH1N2b8HvA1cC5wPeBz/ZalKSpZkCP7u+AxwLfrapdGdxdxTFoSWNjQI/uzqq6CViQZEFVnQ3s1XdRkqaXszhGd0uSzYEvAacmuQFY0XNNkqaYJwlH1K298XMGnzqOAB4EnNr1qiVpnTOgR5TkNQyWF13Wdy2S5gfHoEe3JfD5JF9OckyS7fsuSNJ0swe9hpLsARwOPBdYVlVP67kkSVPKHvSauwH4MXATsF3PtUiaYgb0iJK8LMk5wBJgW+BPqmqPfquSNM2cZje6nYFXV9VFfRciaX5wDHoOSbasqluTbDPbfhdMkjQuBvQckny6qp6Z5GoG9yPM0O6qqt16Kk3SlDOgR5AkwENcuU7SJHmScATd3bw/3ncdkuYXA3p0X0+yb99FSJo/HOIYUZLLgYczWAf6dgZj0eVUO0njYkCPKMnOs7VX1Q8mXYuk+cF50HNIsgnwUuA3gUuAk6vKZUYljZ096Dkk+TBwJ/Bl4CDgB1X1qn6rkjQfGNBzSHJJVf1293xD4Pyq2qfnsiTNA87imNudM08c2pA0Sfag55DkLgazNmAwc2NT4A7uncWxZV+1SZpuBrQkNcohDklqlAEtSY0yoCWpUQa0epfkL5NcluTiJBclecxqjv2jJO9aRz/3+0m2naV98yT/luS/u7q+tLqaute8YV3UJA3zSkL1KsnjgGcC+1TVL7rA3Ljnsk4CrgYWVdXdSXYDHjnHa94AvGmcRSXZ0Kme84s9aPVtB+DGqvoFQFXdWFXXAiTZN8nXknwryflJtuhe8+Akn0vyvSR/P/ONkrwgySVJLk3y1rnaZ5PkocBjgL+qqru7mq6qqv/s9n8iyQVdz/roru0twKZd7//Uru2FXc0Xdb3xDbr2o5J8N8k5Sf595tNAkp2TLOk+RSxJ8htd+/uT/GOSs4G3de95YbdvQZIrZ/sUoClRVT589PYANgcuAr4LvBt4cte+MXAVsG+3vSWDT3x/1LU/CNgE+AHwEODBwDXAwu64LwKHrqq9+57fB7ZdqZ6DgY+vpt5tuq+bApcCv9Zt/2zomEcCnwI26rbfDbyoq+X7wDbARgyWD3hXd8yngCO75y8BPtE9fz/waWCDbvs4BvfGBHgG8NG+/w59jO9hD1q9qqqfAY8GjgaWAx9O8kcMlna9rqq+0R13a9378X5JVf20qv4HuJzBDX33Bc6pquXdcacCT1pN+9p6ZZJvAV9n8Ith0SzHHNC9p28kuajb3g3YDzi3qm6uqjuBjwy95nHAf3TPPwg8cWjfR6rqru75exmEPQyC/H33472ocY5Bq3dd+FcAMAEAAAG7SURBVJwDnJPkEuBI4EIG94CczS+Gnt/F4N9xVnHsqtpX5TJgzyQLqhviuOcbJU8BngY8rqruSHIOg178bD/zlKo6dqXXP3sN6hh+77ff01j1wyTXJ9mfwVDMEWvwPbWesQetXiV5eJLhXuheDIYtvs1grHnf7rgtusWqVuU84MlJtu3Ge18AnLua9llV1X8DS4H/292LkiSLkhzCYFjlJ104PwJ47NBL70yyUfd8CXBYku2612/TrSd+flfL1t17ee7Q678GPL97fgTwldW815OA/wecPtSz1hSyB62+bQ68M8lWwArgSuDoqvplksO7fZsCP2fQe51VVV2X5FjgbAY92M9U1ScBVtW+Gn8MnABcmeQO4CbgtcDFwEuTXAx8h8Ewx4wTgYuTXFhVRyT5K+ALSRYwWHDrmKr6epI3MfilcS2D4Zmfdq9/JfDeJK9lMNTz4tXUdyaDoQ2HN6aca3FIE5Rk86r6WdeD/jjw3qpaoxsSJ1kMvL2qfmcsRaoZDnFIk/XG7sThpQzmWn9iTV6c5PXAR4Fj5zpW6z970JLUKHvQktQoA1qSGmVAS1KjDGhJapQBLUmN+v+gCHxoXpYoCgAAAABJRU5ErkJggg==">
            <a:extLst>
              <a:ext uri="{FF2B5EF4-FFF2-40B4-BE49-F238E27FC236}">
                <a16:creationId xmlns:a16="http://schemas.microsoft.com/office/drawing/2014/main" id="{95AD7A3D-1D1B-4B82-8BA0-05D83F83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990"/>
            <a:ext cx="5123077" cy="66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61B689-DB6C-4E55-9012-D405DBD9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rgbClr val="FFFFFF"/>
                </a:solidFill>
              </a:rPr>
              <a:t>Schools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996A4-5F25-44DE-BB51-5DC73163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3966BC2-D3A5-4230-B1F2-088DFD1B814B}" type="datetime1"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10/16/2019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4F67E-ADEE-4B69-A742-3E39DDBF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454D5B-F183-41AF-8BB9-52F6B48C3402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51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A3B859-417C-4C95-B996-357F286B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4A74-C823-4130-BC09-CBB18B5A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EA9FD-8477-4582-96C6-B6CBA612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12</a:t>
            </a:fld>
            <a:endParaRPr lang="en-GB"/>
          </a:p>
        </p:txBody>
      </p:sp>
      <p:pic>
        <p:nvPicPr>
          <p:cNvPr id="3076" name="Picture 4" descr="data:image/png;base64,iVBORw0KGgoAAAANSUhEUgAABCUAAAJNCAYAAAAGf8+fAAAABHNCSVQICAgIfAhkiAAAAAlwSFlzAAALEgAACxIB0t1+/AAAADh0RVh0U29mdHdhcmUAbWF0cGxvdGxpYiB2ZXJzaW9uMy4xLjAsIGh0dHA6Ly9tYXRwbG90bGliLm9yZy+17YcXAAAgAElEQVR4nOzdd3xV9f3H8ff37pubPQhhhLDDFDAMB+6BgqNuAaltqataa7WtXWrbn9WfVYv+rNWKbZ3V2p8/J27rqjhAERBBBcNMQhKyx80d5/fHCSMkLM3NIeH1fDzykPO995zzuVFJ7vt+v5+vsSxLAAAAAAAAXc3ldAEAAAAAAODARCgBAAAAAAAcQSgBAAAAAAAcQSgBAAAAAAAcQSgBAAAAAAAcQSgBAAAAAAAc4XG6gM6SnZ1tFRQUOF0GAAAAADhi8eLFFZZl5ThdB7AvekwoUVBQoEWLFjldBgAAAAA4whiz1ukagH3F8g0AAAAAAOAIQgkAAAAAAOAIQgkAAAAAAOAIQgkAAAAAAOAIQgkAAAAAAOAIQgkAAAAAAOAIQgkAAAAAAOAIQgkAAAAAAOAIQgkAAAAAAOAIQgkAAAAAAOAIQgkAAAAAAOAIQgkAAAAAAOAIQgkAAAAAAOAIQgkAAAAAAOAIQgkAAAAAAOAIQgkAAAAAAOAIQgkAAAAAAOAIQgkAAAAAAOAIQgkAAAAAAOAIQgkAAAAAAOAIQgkAAAAAAOAIQgkAAAAAAOAIQgkAAAAAAOAIQgkAAAAAAOAIj9MFAAAQi8VVVhfWPz5Yp+ZIXLOn5Kt3akB+r9vp0gAAAJBAhBIAAMdtrg9r2ry3VNsclSQ98G6xXr7qCBVkhxyuDAAAAInE8g0AgOMWLCvZFkhIUkssrvvf+UrReNzBqgAAAJBohBIAAMe5jGk3ZozUfhQAAAA9CaEEAMBx00b3VlrQu+3Y73Hpe4cPlNvFjykAAICejJ4SAADH9UoJ6MUfTdWTH21UcySmc4r6KzfV73RZAAAASDBCCQCA49wuo7y0oH5w9BCnSwEAAEAXIpQAsN/Y0hBWXXNUlqSUgEdZIT4pBwAAAHoyQgkA+4WK+rCuePQjLVyzRZI0Pj9d911QpOwUggkAAACgp6KDGID9wsLVldsCCUn6eF21Xvy01MGKAAAAACQaoQSA/cLSDdXtxpasr1Y8bjlQDQAAAICuQCgBYL8wY2yfdmNnTOgrl8s4UA0AAACArkAoAWC/UJCVpD+cNVZ90gLKTfXrt6eO0si8VKfLAgAAAJBANLoEsF9IS/LpjPF9ddTwHFmSMpN88rjJTQEAAICejFACwH7D7XYpJyXgdBkAAAAAuggfQwIAAAAAAEcQSgAAAAAAAEcQSgAAAAAAAEcQSgAAAAAAAEcQSgAAAAAAAEcQSgAAAAAAAEcQSgAAAAAAAEcQSgAAAAAAAEcQSgAAAAAAAEcQSgAAAAAAAEcQSgAAAAAAAEcQSgAAAAAAAEcQSgAAAAAAAEcQSgAAAAAAAEcQSgAAAAAAAEcQSgAAAAAAAEcQSgAAAAAAAEcQSgAAAAAAAEcQSgAAAAAAAEcQSgAAAAAAAEcQSgAAAAAAAEckPJQwxriNMR8bY55rPX7EGLPKGLPcGPNXY4x3F+flG2NeNsZ8ZoxZYYwpSHStAAAAAACg63TFTIkrJX22w/EjkgoljZEUlDR3F+c9KOkPlmWNkDRJ0uZEFgkAAAAAALpWQkMJY0w/SdMlzd86ZlnWAquVpA8k9evgvJGSPJZlvdJ6Tr1lWY2JrBUAAAAAAHStRM+UmCfpp5LiOz/QumzjAkkvdnDeMEnVxpgnW5d+/MEY405sqQAAAAAAoCslLJQwxsyQtNmyrMW7eMrdkt6yLOvtDh7zSJoq6RpJEyUNknRhB/e4yBizyBizqLy8vHMKBwAAAAAAXSKRMyUOk3SqMaZY0mOSjjHGPCxJxpjrJeVI+vEuzt0g6WPLstZYlhWV9JSkCTs/ybKsv1iWVWRZVlFOTk4iXgMAAAAAAEiQhIUSlmX93LKsfpZlFUg6T9LrlmXNNsbMlXSipPMty2q3rKPVh5IyjDFbk4ZjJK1IVK0AAAAAAKDrdcXuGzu7R1KupIXGmCXGmOskyRhTZIyZL0mWZcVkL914zRizTJKRdJ8DtQIAAAAAgATxdMVNLMt6Q9IbrX/u8J6WZS3SDtuDtu68MbYLygMAAAAAAA5wYqYEAAAAAAAAoQQAAAAAAHAGoQQAAAAAAHAEoQQAAAAAAHAEoQQAAAAAAHAEoQQAAAAAAHAEoQQAAAAAAHAEoQQAAAAAAHAEoQQAAAAAAHAEoQQAAAAAAHAEoQQAAAAAAHCEx+kCAAAAAGB/VdsUUXMkJmOkrJBfLpdxuiSgRyGUAAAAAIAOlNc16xf/t0yvfbZZvVMDuuWssTp4QIaCPt5GAZ2F5RsAAAAAsJOmlpj++MrnemXFZsUtaVNNs77z9w9V0xRxujSgRyGUAAAAAICd1IUjevPzijZjkZil9VuaHKoI6JkIJQAAAABgJ0GvW6P7prYZM0bKSw84VBHQMxFKAAAAAMBOUgJe/XrGSA3KDkmSfG6XbjhllNKCXocrA3oWOrQAAAAAQAf6ZSTp8YsPUVNLTH6PSykBj5L8vIUCOhP/RwEAAADALuSk+J0uAejRWL4BAAAAAAAcQSgBAAAAAAAcwfINAAAAoBvZ0hBWQzgml8so5HMrPcnndEkA8LURSgAAAADdREVdWJc+slgfFldJkmaMzdNvTh2lrGT6HgDonli+AQAAAHQD8bilp5Zs3BZISNJzS0u0fGONg1UBwDdDKAEAAAB0A5FYXB+tq2o3vmR9tQPVdJ5ILKaNVU26+99f6i9vrVZpTbNiccvpsgB0EZZvAAAAAN2A3+vWKWP7aMGy0jbjx47IdaiizlFaE9aJ895SY0tMkvSnf6/WSz86Qr3TAg5XBqArMFMCAAAA6CamDMrSD48dqmS/R5khn246Y4z6ZwSdLutri8ctPfBu8bZAQpJqmiJ6dukmB6sC0JWYKQEAAAB0Exkhn35w1GDNnpIvIykjySePu3t/zhjpYKlGNMbyDeBA0b3/BgMAAAAOMH6vW71SAspJCXT7QMLlMvrOoQXy7fA6knxunTauj4NVAehKzJQAAAAA4Ji89IBevuoI/e3dYvndLs05dIByUtjiFDhQEEoAAAAAcIzf41ZBdkjXzxgpYyRjjNMlAehChBIAAAAAHOdyEUYAB6LuvQgNAAAAAAB0W4QSAAAAAADAEYQSAAAAAADAEYQSAAAAAADAEYQSAAAAAADAEYQSAAAAAADAEYQSAAAAAADAEYQSAABHRWJxp0sAAACAQzxOFwAAODBV1of1wvJSvb+mUtPH5mnywCxlhHxOlwUAAIAuRCgBAOhyWxpa9ON/fqI3Py+XJD27tESXHTVYVxwzVEGf2+HqAAAA0FVYvgEA6BIt0Zg21zbr87I6NbXE1C8j2Obxv/7nK9U1RxyqDgAAAE5gpgQAIOEsy9LyjbW64P731dASk9dtdN2MUTr74H56YvEGSZLX5ZKMw4UCAACgSzFTAgCQcJX1Lbrqn0vU0BKTJEVilm5csEJnFfXb9pwrjxuq9CA9JQAAAA4kzJQAACRczLK0trKxzVhzJK6MJJ8uP3qIjh3RSwOzQ/J5yMoBAAAOJIQSAICE83tcOmxIlv7zZeW2sb7pQWUkeXXNicMdrAwAAABO4iMpAEDCpSf5dPs543TCyFyFfG5NLMjQw3MnKzvZ73RpAAAAcBAzJQAAXSI3NaDbzjlITS0xeT0uZSTRPwIAAOBARygBAOgyKQGvUgLeNmOxuKXK+rBWlNQqLehVfmaSsphBAQAAcEAglAAAOGpDVaNOuesd1TZFJUkTCzJ0z+yDCSYAAAAOAPSUAAA4pqklpjte/WJbICFJHxZXaXV5vYNVAQAAoKsQSgAAHNMSi6ukprndeGlN2IFqAAAA0NUIJQAAjkkLenXBIQPajAW8Lk0syHCoIgAAAHQlekoAABx16OAs3XHeOP39P8XKCPl07bRCZSWzMwcAAMCBgFACAOCo9CSfTj2oj44YmiOP27TbnQMAAAA9F6EEAMBxxhhlhJgdAQAAcKChpwQAAAAAAHBEwkMJY4zbGPOxMea51uNHjDGrjDHLjTF/NcZ0OE/XGBMzxixp/Xom0XUCAAAAAICu1RUzJa6U9NkOx49IKpQ0RlJQ0txdnNdkWda41q9TE1wjAAAAAADoYgkNJYwx/SRNlzR/65hlWQusVpI+kNQvkTUAAAAAAID9U6JnSsyT9FNJ8Z0faF22cYGkF3dxbsAYs8gY854x5vQE1ggAAAAAAByQsN03jDEzJG22LGuxMeaoDp5yt6S3LMt6exeXyLcsa5MxZpCk140xyyzLWr3TPS6SdJEk5efnd2L1AADsvS0NLdpc16yKurCG5qYoM+ST100vaQAAgD1J5Jagh0k61RhzsqSApFRjzMOWZc02xlwvKUfSxbs62bKsTa3/XGOMeUPSeEmrd3rOXyT9RZKKioqshLwKAAB2Y0tDi3711DItWFYqSQr53HrqB4dpaG6Kw5UBAADs/xL2MY5lWT+3LKufZVkFks6T9HprIDFX0omSzrcsq92yDkkyxmQYY/ytf86WHXCsSFStAAB8XRX14W2BhCQ1tMT0X8+vUE1TxMGqAAAAugcn5pbeIylX0sLW7T6vkyRjTJExZmtDzBGSFhljPpH0b0k3W5ZFKAEA2O9U1ofbjZXUNCsS6zB3BwAAwA4SuXxjG8uy3pD0RuufO7ynZVmL1Lo9qGVZ78reMhQAgP3aoJxkpfg9qgtHt42dO7G/MoJeB6sCAADoHujCBQDAN5AV8umpHxymYwp7qbB3iq6bMVJnjO8nN40uAQAA9qhLZkoAANBTedwuDe6VrDvOG6dwNK6MoJdAAgAAYC8RSgAA0AlSAl6x3wYAAMC+4aMcAAAAAADgCGZKAACAbqu6sUWryxv0wrISHTwgQ5MGZior2e90WQAAYC8RSgAAgG6pJRrX/328Ub951t41fP47X+n4Ebm65eyxykjyOVwdAADYGyzfAAAA3VJ1U4vueO2LNmOvfFamhh22ZwUAAPs3QgkAANAtGUnxuNVu3Go/BAAA9lOEEgAAoFtKDXp18ZGD24wdPiRLyf7ErE61LEvVjS1qaokl5PoAAByI6CkBAAC6Jb/HrZmT8zW6b5qeWbJREwsydfzIXGWEOr+fRFVDi15eUap/Ld6ggdkhXXnsMPVJD8gY0+n3AgDgQGKsHjLHsaioyFq0aJHTZQCdLh63VFEf1pqKBqUGveqd6ldmiM7yALCjeNySy5WYgCAai+v+d77STS+s3DbWK8Wv5394uHJSAgm5JwB8HcaYxZZlFTldB7AvmCkB7Oc2VDXp1D+9o+rGiCRp6tBszTt3HFveAcAOEhVISFJVY0SPvL+uzdjmurBKa5oJJQAA+IboKQHsx5paovrjq6u2BRKS9PYXFVpb2ehgVQBwYHEbo8wOloSEEtS7AgCAAwmhBLAfC0fj2lDV1G58U037MRyYqhpatLmuWTU7BFcAOldmsk/XzRgpr3v7bIxpo3orI6nze1cAAHCgIeIH9mNpQa9mTs7Xh8VV28b8HpcOzs9wsCrsDyzL0trKRv34n59o+cYaTRqYoVvOOkh90oNOlwb0SCP7pOqNnxytxcVVys8KKj8zKSENNQEAONDQ6BLYz1U3tmjBslI99F6xMpJ8+tX0kRqcE5Lf63a6NDiovK5ZZ92zsM1Sngn56Zr/7SIaoQIAcICi0SW6I2ZKAPu59CSfzp3YXyeMypXXbZQW5JM5SM2ReLveIh+tq1Y4GneoIgAAAGDfEUoA3YDbZZTNbhvYgc/jUorfo7pwdNtYn7SA3AncgQAAAADobDS6BIBuKD3o1R/PHSe/x/5rPNnv0Z3nj1c2SzcAAADQjTBTAgC6Ib/XrcOHZuutnx6thnBUyX6P0pO8cjFTAgAAAN0IoQQAdFMBr1sBGp4CAACgG2P5BgAAAAAAcAShBAAAAAAAcAShBAAAAAAAcAShBAAAAAAAcAShBAAAAAAAcAShBAAAAAAAcAShBAAAAAAAcAShBAAAAAAAcAShBAAAAAAAcAShBAAAAAAAcAShBAAAAAAAcAShBAAAAAAAcAShBAAAAAAAcAShBAAAAAAAcAShBAAAAAAAcAShBAAAAAAAcAShBAAAAAAAcAShBAAAAAAAcAShBAAAAAAAcAShBAAAAAAAcAShBAAAAAAAcAShBAAAAAAAcAShBAAAAAAAcAShBAAAAAAAcITH6QIAAAeumqYWNbXEZIxRSsCjJB8/lgAAAA4k/PYHAHBEZX1Yv/y/5XppRal8bpd+eOxQzZqcr/Qk327Pa2yJqroxolWldcrPSlJWyLfHcwAAALB/IpQAAHS5WCyu//1og178tFSSFI7G9YeXVumo4Tm7DRjicUuL11bpwr99qFjckiRdccwQXXTEIKUEvF1SOwAAADoPPSUAAF2uMRLTW59XtBtfvLZqt+dVNrTo508u2xZISNKf/v2l6pujnV4jAAAAEo9QAgDQ5ZK8bh0xLLvd+MEDMvZwpqXyunCbkbhlz7QAAABA90MoAQDocm63S2dO6KcTR+XKGMnvcemaE4apb3pwt+cl+Tw6bVyfNmMDs0MK+VmNCAAA0B0Zy7L2/KxuoKioyFq0aJHTZQA9XnMkqpqmqOKWpaDXTYNBfCM1jS1qjNi7b6Tu5e4blfVh/f3dYr38aZlG9UnVNScOV589hBkAABwIjDGLLcsqcroOYF8QSgDYa7VNEf3vRxt0y4ur1BSJ6ZjCHN1y1kHKTvY7XRoOMC3RuGqbI0ryupXELAkAACQRSqB7YvkGgL1WXhfWb55doaZITJL0+spyPbiwWJEY6/nRtXwel7KT/QQSAAAA3RyhBIC9tnRjdbuxd76oVH2YnQ8AAAAA7DtCCQB7bUzf9HZjhw7JUmgv+gAAAAAAwM4IJQDstZwUv349Y4QCXvuvjiOHZevCQwvk8/BXCQAkQl1zROV1YbWw7S0AoIfi400Aey0t6NXMSQM0Y2wfdt8AgASKxy2tr2rU755boS831+vkMXn63uEDlUVjYQBAD0MoAWCfBH1uBX1up8sAgB6tsiGss+5ZqPK6sCTp7jdWqyEc089PLlTAy9/BAICeI+Fzro0xbmPMx8aY51qPHzHGrDLGLDfG/NUY493NuanGmI3GmLsSXScAAMD+oqoxsi2Q2OqZTzaqtiniUEUAACRGVywEv1LSZzscPyKpUNIYSUFJc3dz7u8kvZm40gAAAPY/yR1sd9snPSi3yzhQDQAAiZPQUMIY00/SdEnzt45ZlrXAaiXpA0n9dnHuwZJyJb2cyBoBAAD2N8l+jy4+YtC2Y7/Hpd9/aww9JQAAPU6ie0rMk/RTSSk7P9C6bOMC2TMpdn7MJem21sePTXCNAAB0qng8rqrGiJJ8bgW7YMvc+nBEkZilDBrP9hipQa8uPWqwzp+Ur9LaZg3MDik9uMsVrwAAdFsJ+03JGDND0mbLshYbY47q4Cl3S3rLsqy3O3jsMkkLLMtab8yupykaYy6SdJEk5efnf/OiAQAJ1xCOqrKhRQtXV2hQTrIGZYd61Ke/m2ub9dpnm7VgeYmG9UrR3CMGKi8tmJB7RWIxra1s1B9eWqWK+hZdeGiBpg7NZlecHiI9yaf0JJ8KskNOlwIAQMIYexVFAi5szE2yZzpEJQUkpUp60rKs2caY6yWNl3SGZVntNt42xjwiaaqkuKRkST5Jd1uWde2u7ldUVGQtWrSo818IAKBTvfNFueb89QPFW3/8nDS6t2781hhlhrr/G+mGcER/fnON7nr9y21jg3OS9fDcSQkJJkprmnXMbW+osSW2bexPM8dr+tg+nX4vAMD+zxiz2LKsIqfrAPZFwnpKWJb1c8uy+lmWVSDpPEmvtwYScyWdKOn8jgKJ1nNnWZaV33ruNZIe3F0gAQDoHirqw/rdc59tCyQk6YXlpapr7hk7ClQ3RvTo++vajK0ur1d9czQh9/t4fVWbQEKSHli4VtWNLQm5H765pkhMm2ubVVEf3vOTndJULW0pltYulGpLpEiz0xUBAHqwrth9Y2f3yG5gudAYs8QYc50kGWOKjDHzd38qAKA7i1uWajrY0rA50mFG3e0YY5QaaL8y0udJzI/b7A6WvfRK8cvrduLHO/aksj6sW15cqRPnvaUL7n9fi9duUXMktucTu1JzrfT+vdKdB0l/mybdOU4qXep0VQCAHqxLfmuxLOsNy7JmtP7ZY1nWYMuyxrV+/bZ1fJFlWe22B7Us6++WZV3eFXUCABIrPejTnEMGtBnLz0zqEUs3JCk3xa+fnVSoHdshTR/TW0GvOyH3G5gdUlFBxrbjZL9HV58wXKEOtpOEs1qicT303lr97T/FqmqM6LOSOp3/l/dV3bifzRIK10lv3rz9ONosPftDqb7cuZoAAD0av7UAALqMz+PS+ZPylZsW0JMfbdDw3BRddMRg5aT0jEaXbrdLkwsy9cpVR+rtL8o1vHeKBuckq1dqICH3y072657ZB2tdZaMqG1o0tl+asnpIwNPT1DZH9PzSkjZjLbG4Pi+rU++0xPz38bVEmqSdV9dWr5Ni+/FyEwBAt0YoAQDoUhkhn84Y31fHj8hVwOtO2NIGp2Qm+5WZ7NeQXsldcr/sZH+Hyziwfwl4XRqam6wvNte3Ge+bnpidWb42f4qU2keq3bR9bMSpUulyKTlXcrMtKQCgc/Ws3wQBAN2CMUapQW+PCySAXUn2e/Xzk0ao9w6zZr57WIGykvezmS3JvaRZ/ysNPUHKKJAmzpUmXCAtul+KNDpdHQCgB2KmBAAAQBfolxHUs1ccpurGiEJ+j0J+j9KCCZ550NIgNdfIqipWPLWvSmKNqrKi6pvcV5nBzPbPN0byBKR+RdKo06UNi6SHz5KO/bXk65rZPwCAAwuhBAAACWJZlirqwwpH4/K5XcoM+eRhZ4wDljFGOSkB5aTsYw+JpmqppU4KN0jBDHs2w47dVHclFpWK35EemykTj8ptjNJOvFEPxTbr0+rVuuOYO5QVzGp/XihLSukjvfRLu/Hl2POkMedIrsQ0bAUAHNgIJQAASJDV5Q367t8/1LotjcpJ9uvPsyfooP7pbNnZXcXjUkO5JEsKpEvegGRZUn2ZtOJpqXGLdNB5Ukqe/VhnaKyS3r5VWniXfZzaR/rOC/bSij2eWyk9c7kUj9rHlqWU136nWRc+remvztXnVZ/rkOAh7c8LpEljz5WGHm+/Vl+y3WsCAIAEIJQAACABKurD+sEjH2ndFnsdfnl9WHMfXKSXrzpCvfb1k3I4L1wnffW29OK1dhBx6p1S1mBJRvrkH9Kb/22/+X/ndumSt6Wcwq93n7oyadNHkjdJyhpi73ox7ESpYbO09J92A8ovX5cGHiGtfk3x7GGK5AzTO9UrNThtsDKDmUr1pdrXsuJS/ea21480ySd7lkVpQ+mu6/D4pJTeX+81AACwDwglAABIgGjc0qqyujZj1Y0RNbXEHKoI30j9ZunxmZKMNOdp6b0/S6sW2LtRTJwrzfij9OLPpeOul2IRqarYnmEQyt77e9SVSPcdY4cb5z0q/eM8qXSpPUvhuN9I/lSp7FMpKUv6U5FkWXJJcg8+Rt7J39Yp/z5F1068VmcOO1MBT0DyBqUhx0lfvrr9HrmjVNy4WV6XV1PypnTyNwkAgH3H/FEAABLA6zIa1Se1zVhWyKegl3X53VLxO/YMiSHHSes/sAMJyQ4g3vuzlJQpnfOAtOZN6Z7DpTsOkh6b2X6mwu5snQlx8IXSO3+0AwnJnqXxwk/spSEHnS+99d92La08q1/XiGBv+Vw+zftonmpbau0HgunSaXdLE+ZI6QMUH/ktbTnjXj23+T09evKjygx00OgSAIAuRigBAEACZCX7ddfMCRrSy96xoE9aQH+9cKIyQ/vZFpDYO71G2v/MGS5tXNT+8ZKlknFLK5/bPrb+fWn5v9oECLtVW2L/M3u4tHFx28fiMam+XMoeJoXr251qYmG5XW41x5oVt+LbH0jJlabdLH3vFZlT75Qrrb9+NvFnKswqlN/j37u6AABIIEIJAAASZGB2SI9dNEXvXnuMnr78MI3pm8buG91V5iDpoJlS2Qqp/+T2jw86SipZ0n583ftSrGXv7lH0Hcm4pM0rpPydGlC6PFLvMVLeQdKUy9rVttlITdEmTe49WQH3Tj1LfCEpJVcmkKr0QLpSfDStBADsP+gpAQBAAmUn82l0jxDKkqb9Xmqpbw0OPpOWPSF5/NLUa+zGlt6QpBvanjfmLPs5eyOtnzT3VWnhn6SpV9u7eqx91+5Lccr/2L0kfEnS2HPsXTg+fkjxXiPVMGGW5i+9R98Z9R3NGTVH6YH0zn71AAAkjLH2dkrhfq6oqMhatKiD6ZQAAACdrblWammQjLEbUPqSpKZqacUz0uu/laJh6ZAfSJO+b4cJ+6KpRipfKVV9JaX3l6IRewvQcI1938xB9rajkUbJ41dEUn2kXiFvSD43y4OAA5kxZrFlWUVO1wHsC2ZKAAB2qbwurOKKBgW8LvVJDyqLT/0BWyDV/tpRMF0aN1MafqJkSQqkSd6vsf1rLCw9dYm0ZY19/IMPpGd/KH31pn2c3Ev63it2UCHJKynDnfF1XwkAAI4ilAAAdKi0plnfuvs/KqlpliSN7Zemv357orJTCCaAXXJ7pOTc7cfheilca+/S4UuSQjl7voZx2YGGJOVPkWo3bg8kJHtHj7dulabdZG8XCgBAN0a3LQBAO9F4XA8sLN4WSEjS0g01WryuyrmigO6mqVr68H7p79MVf+cuxd+/X6or2fN5oWzphBsll1vKLrS3Cd1Z9Top0tT5NQMA0MWYKQEAaCcas1Rc0dBufG1lowPVHJiqGloUicWV7PcoyX/g/riOxuLa0tii5khMAa9bWUk+ubvLDiaNFYpt2ajIoXeo8rFn5Ao1KCu/Sl5vqkwgtPtz+4yTrvhIqi2V/MmS22vPtthq/Gx7GQcAAN3cgftbThcrrwvrzVWbVVrbrPfFgzAAACAASURBVFMO6qNeKX4FfXz7AeyfAl63Zk8ZoBeWl24bc7uMThiZu5uz0BlisbhWlzfo2ieX6auKep04qreuOWH4AblsJhaLa9nGGs19YJEqG1qUk+zX/RcWaXSfNLlcxuny9qxmo1ryZqj4gkuk1sbitc8t0KBnn5W3zx5CCV/I/vIEpFeul857VHr7dqm52t6adMChXfACAABIvG7yUUP3Vl4X1tn3vKtr/rVUt778uY697U2tKW//CSQA7E9G903TXTPHa3TfVE0syNDjF01RrwPwjXFXq2xo0dn3LtRH66pU1RjRYx+u1x9eXqXGcNTp0hStrlbL+vVqXrVS0fVfSkv/KVWvt3eaSIDKhhZd8vBiVTa0SJLK68O65KHFqqhPzP06WzyzUFsee2pbICFJ8YZG1b/55m7O2okx0pevSK/eIBVOlyZfIq17zx4HAKAHIJToAitLa1W8w5TnaNzSba98rvrmyG7OAgBnpQW9mj4mTw98Z5L+MqdIRQWZB/Qygq6ypbFFNU1tfz689Gmp6h0OJaJVVSr7/e+1+vgT9NVp39JX375YEf8Qaf5xdn+DBIjE4iqrbRtAbKppViTeNduZx2NxNdaE1VTf8vUu4A/JldR+RoQrtIdZEjsKZkon3iSVfSq9/Cvp2SulzIGSjwaXAICegd8uu0A4Gu9gLKb2owCwfzHGsA1oF0sNeGVMmw/XNTArJI/DfRQimzap9plntx1HN21SxYNPKHfKaXK99QfplDskb7BT7+nzuJWfmaR1W7YH+4OyQ/J3wfeiqb5Fn71bohVvb1Iwxaup5wxTZt9kebx7f29XMFlZ3/++ap5fIKvRfg2evDwlHXLI3hfi9krDp0mXL7JnSPQeK6X3b78dKQDswuLFi3t5PJ75kkaLD6XR9eKSlkej0bkHH3zw5o6eQCjRBcb2TVNOsl/lO0w3veKYoUoNeB2sCgDQmVqicTVFYkrxe75Rv4OUgEc/PXG4bnlplSxLSg16dNMZY5QZ8nVitfsusrb9bIjwmmLFj5ksV/kGyer8qD072af7LyzSZQ9/pC8212t4borunjUh4f01rLil1Ys3a+GTqyVJNeVN+t9bF+uC3x6i5MzAPl3Lk5enwc8/p7rXXpcrOaTkww6TJ2cvtgXdUSDN/soeum/nAYAkj8czv3fv3iNycnKqXC5X10w1A1rF43FTXl4+srS0dL6kUzt6DqFEF8hJ8evZKw7TQ++tVUlNsy48tEADs/dh6iYAYL9WVtus+95eo+Uba3Ty6DzNOChPmaGv98Y5JeDV7CkDdNq4vqppiigr5HM8kJCkwLiDJI9Him5fRpJ6/JFyl74uHfkTuyljJzPGaGivFP3joimKxuLyuF3K7oKZO82NUa18r7TNWDxqqay4dp9DCZfXK1denjJnz+rMEgFgX4wmkIBTXC6XlZOTU1NaWjp6V88hlOgCxhj1Tgvq6uOHK2ZZ8naXrcwAAHtUUR/WBfe/r8/L6iVJ763Zog3VTbrq+GEKet1f65opAa9SAl71Sf+ayyGaaqR4RErK6pyGiLGYPElu5d9/n8p+f7NiVVuUfua3lDr1YJnQFClz8B4vUddSp5ZYi9L8afK49u3Xj64IInbk8bqUlhNU2Ve1bcZTsvYtkACA/YSLQAJOav3vb5dvggklupDLZeQS3bIBoCdpCEe3BRJbPfLeWs2dOvBrhxJfW7RZqi2RmrZIjZX2WL+JUjDjm123cpVcfz1Joeyhyv/Zt6WckXLlDZbLH5S8uw8MovGo1tWt060f3qqShhKdNvg0nTbkNGUEvmFNnS0Wtb9//mR5/W5NPnWQNqysUmOt3eRy0IQcpezjLAkAwL577rnnUvx+f/z4449nu8IDBKEEAADfQEez39KTfDJdHULH41LFF9I/50hb1khZQ6RT5kmly6WBU/d8fv1mac2b0uYV0ugzpPR8u49BQ4W04KdSc7W04UN5NnxoP/+HS6Tk9HaXqawPq6K+RZYsZSf7ZblqNev5WaqP2MHNbYtvU9yKa86oOfs8YyJh6sqkD++TSj6RxpwjDTlGKVmZOueXE1VfFZYv4FYg2atgsvPLaACgp3v99ddTkpOTY4QSB4795LcBAAASp7I+rFjcUkaST15P5y6hC/ncOm9ifz324XpJ9mqJ608Z2fV9IBrLpcdmSdVr7ePKL6VnfihN/6MUrpO2hiT+5Pbn1reeu+ED+/id26VzHlLtwGkKtTTKvWVN+3Mayu2tKXdQXhfWhX/7QJ9uspc9HD4kS1ec7NoWSGz11OqndNqQ05QVzNo2FovH5Xbt9O+msUqKtUhun5SUoJkV9Zulh063wxhJ+uJl6ahfyBz+I4XS/Aqltc4EqdkoldXYO4x4kySXSwrXSy635EuWkjITUx8A9BB33XVX1p133plrjNGIESOazjnnnC0333xzXiQScWVkZEQff/zxNY2Nja4HH3wwx+VyWf/85z+z5s2bt27Tpk3em266qY/L5bJSUlJiixYtWuX0a0HnIpQAAHR79c0RNbbEFPJ7FPJv/9HWHIlpxaZaXf/MpyqvC+u8Sf0155CCTg0M0pJ8+um0Qs2cnK9VpXWaWJCp7GS/3N9gB46vJRreHkhIkj9FqiqWUvtIW76S3vxvu8/EET+VcgrbhhMN5dsDia3+faMaUseqVi71G36yPZNg27VT7evu5PWVZdsCCUn6eF21kr2D2j0vL5Qnn9v+d1DV0KKP1lXpmU82aWJBpk4a3dvehrZqrfT0ZdL6D6T+k6TT7pYyBnytb81uheu2BxJbfXCvdPCFUkqufVy9XnrwVHsGiiSNOVuaerV09xT7eORp0vTbpVB259cHAD3AokWLArfeemvewoULV+bl5UXLysrcLpdL55133kqXy6Xbb789+7e//W3v++67b8OcOXPKk5OTY7/97W/LJGnYsGEjX3755c8HDhwYqaio6OJ1kegKhBIAgG6tpLpJ//X8Z/p4XZWmDMrSz04qVG6qvfZ/S0OLzv3LQkVidn+vea9+odSAV98+ZIDcndh0OLN1h4yx/dovZ+gybr8dFPQZLx12pdRULSXnSh6/9OdDpHjrrhlfvCxd8h8pd9T2c+PR9teLR5TssXT9G+X6w7EXyy1LWvmclFEgHfcbydt+xsWKkro2xw0tMdXUB3TywJO14KsFkqSQN6SfTPyJUnwpCkdievi9tbrtlc8lSU8v2aQFy0r0wLkD5f3HedvDguJ3pMfOly54Wkrex+0096SjJST+FMndum13c7309q3bAwlJWvaENHGulDtaKlsurXhaOvg70uCjO7c2AOghXnrppdRTTjmlKi8vLypJubm5sQ8++CB4+umn9ysvL/e2tLS4+vfvH+7o3KKiovpZs2YVnHnmmVWzZs2q6trK0RXYBgIA0G1V1oc198FFen5ZiTbVNOvJjzfqR48tUXWj3Zxw+caabYHEVk8t2aia5g7ehHd3oWzpgqfsN8cPni49eo5031HSimfsN9BbWZb0wV/sHhRbJWVJvUa0vd6kS/R5jfTkklI9vqJZ9RMuUeycRxWfPk/KHi4ltQ9gzprQt31ZnhRdO+laPXXaU5p/wnw9c/ozKkgpkCTVNEd071ttl4a8u7pSJhpuP3uh7FMp1rz9uLlWqivd3tDz6/KnSCNP337sCUhznpFKlkgv/1pqKJXKO5gpXL6q7fds05JvVgcA9GCWZckY0+YH8uWXX55/2WWXbf78889X3HXXXWvD4XCH700fffTRdf/1X/+1af369b5x48aNKi0tZbZED0MoAQDotpoisTbLBSRp4ZpKNUdikqR+Ge231ByUHVKgk/tK7BdcbnuXjZd+LkUa7THLkl7/jd24ckfJuXZPhK0CKdLZD0hHXSuNPVc6+wFZQ47V0tKwXvreME3qH9TDy5v1el1fWdnDd9nfIT8rpLtnTdDQXskanJOsO88fr4LsZGUEMjQ4fbAm501Wr6Re8ri3z07wuNsvc4m7vO2XQoRyJFfr7IW6UunpH0j/M0H6x/l2g88dQ5Z9kZQpTb9N+vZz0rT/lq74SHr/Xumhb0nv3ikt/ac04pS25xiXNOBQ6cvXto8NO/Hr3R8ADgDTpk2rfeaZZzK3BgplZWXuuro6d35+fkSS/v73v29rMpSSkhKrq6vbFjx8+umn/mOOOaZh3rx5mzIyMqJr1qyh63APw/INAEC35XW7lORzq7Eltm0sK+STy9hvdHunBXXGhL568qONkqReKX5dc8JwJfl76I8/y7L7R+woFrHHt0ruZfdL2JE/VUqOS0Xfs3ssBFIlGX3b/YhcT9wixSMaOOG7ive/erfLXtKCXp00urcmDbSbPmYm+eTaTW+N9KBPVx03VNc/s31WxLTRuWrxpct3xv32ko1Io91Y8oz5UlK2vSzl6culL1+xT1j/vvTAKdJFb27vAbE7zbWtoY2xr+d22wHIwKn2V816u39GWj/p2Ouk9AH2TiT1m6UlD0vBTOmEG+06ZNlLZo69QUprP0sEAGArKipqvvrqq0umTp1a6HK5rNGjRzf+8pe/3HT++ecPzs3NbSkqKmpYt26dX5LOPPPM6rPOOmvwCy+8kD5v3rx1t99+e25xcbHfsixz+OGH106ZMqXJ6deDzmUsy9rzs7qBoqIia9GiRU6XAQDoQs2RmBYsK9E1T3yiuCV5XEZ/nn2wjhqes22rzurGFtU0RdQQjio7xa+cZL+M6eImlF2ludZ+w/7Z09vHUvtK33tFKl1qBxT9J9vBxJ6+BxsWSfOPbTt21l+l0Wd2asnVjS0qrmzUS8tLNWFAuibkZ9iNLiPNUlOV1FIn+VLsWSDegL195+3D2wYtkj3DIWvw7m9WXy69+HNpxZNSqJc044/SwCMkX0iKRaVwjRSNSPOPkc55wN4KddNH9v0veFJK6W3PkkjpYzcNbaq2v4/BLDvcAACHGWMWW5ZVtOPYJ598UnzQQQdVOFUTIEmffPJJ9kEHHVTQ0WM99KMiAMCBIOB164RRvfXOoCxtqm5S34yg0gLebYGEJKUn+ZSedIDM9AykStP/YPdJ+OIlu5nl9NvtT/P39ZP8rTMRdvTZs1LhDLt5ZidJT/JpXJJP4/rv1KPCG5C8eZLy2o7Ho1LWEHvJxlYevz2bYneiYem9u6XlT9jHdSXSYzOlK5dKkSZp8d+llc9LfcZJFy6Q3rvLDiQkOxi5/3jp0ne3Nwh1+fduZkYsYs+yWPG0Xefwk9svnwEA4ABGKAEA6NaS/R4l+z3qk96+f8QBKTlXOvkWKfxr+01wsOP+D3vU/5D2YwWHS24HA57qddKLv5BOvEn613elcK29S8aMeVIgbffnNtdIn7/YdsyK2w00N3xo77Ah2UFE7hip5JP21yj7tO2uJXujrkS6+xCppd4+fuP30sXvSKl5uz8PAIADBKEEAAA9jS9kf30TvUdL4+dISx6yl0oMOUEaedqel30kSnOtHUisfNZeOjHrCSnWImUMtJtV+vYwU8IXkvpMaL+rR+Yg6elL24599aY0bJq0/oO2432LtE/icen9e7YHEpLUUGHPOJl80W7Oi0kN5XbvC0/QbizqCezbvQEA6CYIJQAA6GYiZWWywmHJ7ZYJBOTNytrzSfsqlC2d8Dvp6GvtN9e+kP3mv6u0NEoNm6XPX5IyBki9x0qNlYoeP0/x9NGKl7fIk5Mnt2XJ7E17LF9IOuaX0qbF0ubPJJdHOvJae+cRz06zbFYtkKbdLFWulpY+LgXT7Z05dt4RZI8s+3W0e231UnOdfW9JaqySrJi9NasxUsUqe/ePulLJlyydcZ80+Bh7SQsAAD0MoQQAAN1IpKxMG6/6sZo++khyuZQxc6ayLvq+vL16df7Ngun2lxPKlkt/m2bPGpCkfhMVPXm+yv7wR9W+cIskydOrlwbMnyff5/Oko34mJecqHonIuN0yHfVsSO0jzXlWcSuqKsVlXF5lBrPsLUEfm9m6NMWSJl9ihxgn3WLvwGGMveuG27tvr8HllqZcJn38kN0LQ7J7Xww/SVp4lzRxrlRVLL16ndTSIB1yhb1E5n+/bwcSkh1gPDlXunxxa4+NVvVl0pZie4lOWl97y1QAALohQgkAALqJeEuLqv7xDzuQkKR4XFUPP6zUGdMTE0p0scr6sBatrVIvT6PG/+e67YGEJFUVK1JRrdoXXt42FN28WRX3P6reU/2yvnxf4VhfVf3jH/INGKD0M0+XN1YipeRJa9+137hnDlaNP0lvbXhP85fNl8/t05Xjr9S4/ClKvnKZ1FQpubx2H45Aqn0Tf/I3e1Fp/aVL/mOHEG6/NGG2tPxfUn5rn4mHTrMDCckOH364xA5kdtTS0LqNaavaTXbjzZoN9nGfCdLMx+1dVQAA6GZo/QwAQDcRq6tT0ydL2413NNbd1DRF9JtnV+jihxZr45b67W/UJTskyBysyIYN7c4LF69XPK9IjRujWjtrtmqfe14Vf7pbxbO+rWh9VPrrCVL2EOnhM6UP/qLPt6zUL975hdbUrNHKLSt12WuXqbS53O4rce8R0p8PkR6fbW8f2hl8QSk5R5p0kRRtspdlvHWr9Oi5dk+MpJ2WhJQus2dL7Cgpy17GIdkzLj64b3sgIdnNOXfufwEA+xG3231wYWHhyKFDh4466aSTBtXV1XX4PvTII48cUlFRsc97LFdUVLhvvvnmfZ4yNm/evKxhw4aNHDZs2MihQ4eOevjhhzt1euC55547YPHixbtdezdp0qThb731VrvGSJMmTRpeUFAwurCwcGRhYeHIadOmDero/KSkpPEdjf/sZz/rPWTIkFHDhg0bWVhYOPL111/fZbOpO++8M2vOnDn5e3o9e6Nv375jSkpK9mnyAzMlAADoJtzp6Uo+4gg1LlzYZjw0ZbJDFXWehnBUz3yySZL0+IpGTR1/idLevUmVp96hUo9LRi4N9g6WvF4pEtl2Xtq0oyXjUcUDj7a5XrSkROHSKnlk7O04h01TJFyjf33xZJvnWbL0ylcvasiOW4puXGRviTpuZue8OE9QevcOadm/to/Fo/YWpNlDpeq128fLV0mn3yP930X2DI/sYdKZ99vBhCTFolLll+3vUfVV59QKAAng9/vjK1euXCFJp5566sDbbrst54Ybbijb+ng8HpdlWXrzzTc7+AtuzyorK933339/r2uvvXavE+XVq1d7b7vttrwlS5Z8lpWVFaupqXHt65vpPXn88cfX7vlZu/bggw+uOeKIIzpoTrR7r776auill15KX7Zs2YpgMGiVlJR4wuGwQ52q94yZEgAAdBMut1upM6Yr7cwzJa9XrrQ05V53nTyJaHTpoLe/qNTarMNV8f1X9b3l/6Pz3vihzn3jct2z7jHl/+1+BUaPkicvT9mXzlXqhP5SfZlcfn+765iULGngEXZ/hmCG3HVlGpLW/oOmQaG+dlNNyQ4BsodJJcukWMQ+t+xTe8lEuL7duXvF45dS+7UfT+1jLy/ZKqW3HYSk95fOfUS6epV04QIpb6zkbv092RuQir7b9joutzT85K9XGwDs5OH31mZOuvHVMQOvff7gSTe+Oubh99Z2apfjww8/vP7LL7/0r1q1yjdo0KBRs2fPzh81atTI1atX+7Z+yn7ppZf23XHmw49//OM+119/fW5NTY3rkEMOGTZy5MgRw4YNG7l1ZsPVV1/db/369f7CwsKRF198cT9J+vWvf507evToEcOGDRt51VVX9dm5jpKSEm8oFIqnpaXFJCktLS1eWFjYItmzFL773e/2Hz9+fOHQoUNH/fvf/06SpNraWtfZZ59dMHr06BEjRozYdv9oNKqLLrqo39ZZFzfeeGOvrdfZOgti1qxZ+aNHjx4xZMiQUR3Vs7dWrlzpGzduXOHo0aNHXHnllR1eZ+PGjd7MzMxoMBi0JCkvLy9aUFAQkaQ333wzafz48YXDhw8fOWbMmBFVVVUuSSotLfVOnTp16IABA0Zfcskl235o3XvvvZlbZ5Jceumlffc0/nUwUwIAgG7Em5OjXj+5RjmX/0CS5MrIkDvQ/XdlSPK5deLIXL20okxnH9xXo9Na9K81r2h19eptz5m/6gENP2y4jvvVd6SkHLnSM+Rq3iINLlLOjw7W2gvm2DuFSPIPGyZfKCL1n6yGwUerqeRjpVQW6/Qhp+uZNc+puLZYkjQ2a4yKcg+WIs2Knv+Kmr5cJ0kKjp8iT+0m6eVfSatfk6Jh6dT/kUaevuftR3fmcttbgH7yqFS/Q/gx+BhpyLF2w8tIo5Q5WErJbf2G7OY9QJ/x9uyJ/9wheYPScb+xAw0A+IYefm9t5u+eWzEgHI27JGlzXdj3u+dWDJCk2VMGbPmm149EInrppZdSTzjhhFpJKi4uDtx3333FDz/88Lodnzd79uwtP/rRj/K3znx4+umnM1588cUvkpKS4s8///yXmZmZ8ZKSEs/kyZMLZ86cWX3bbbdtmDFjRnDrbIwnn3wy9csvvwwsXbr0M8uydNxxxw154YUXkk866aRt6fKUKVMas7OzI/379x9z2GGH1Z1xxhlVM2fOrNn6eGNjo+vjjz9e+cILLyRfdNFFA7/44otPf/GLX+QdffTRtU888URxRUWFu6ioaMSpp55a++c//zlr7dq1/k8//XSF1+tVWVlZuyUot99++8bc3NxYNBrVoYceOvz9998PTp48uWl33685c+YMCgQCcUk68sgja++9994Nl112Wf7cuXPLL7/88sqbbrqpwyUrp59+eu1NN93Up6CgYPThhx9ee/7552+ZPn16fXNzs5k1a9bgRx55ZPWRRx7ZuGXLFldycnJcklasWJH0ySefrAgGg/EhQ4aMvuaaa8o8Ho9uuOGGvosXL/4sJycnOnXq1GEPPfRQ+tSpUxs6Gr/ggguq9/a/hR0RSgBdwLIsldeHtWxDjTwuo5F90pST0v5TPQDYG570dCndoV0xEiQ9yaffnzFG08b01rT+MbkW3aM1ae3f/C8qX6Jpw2ZJHz0gxSdL/SdKoRz5C0MatOB51b6wQL6sZIXGDpXng5u06fgbdNsnd2rlllU6ot8Rusjl0d8m/krlsSa5XR5lN1Yrc/Ubipz6qIpnf1fRUnvXC09engoenC9vTqF06BV2o8rnrpIGHb3rUCIelxrK7VkVgRR7x46t4UJKH+nid6TSpZInIOUM396Ycl93zgimS6PPlAYdKRl3127VCqBHu/O1L/puDSS2Ckfjrjtf+6LvNwklwuGwq7CwcKT0/+zdd3xUZdbA8d+dPpNMyiQhgQQIJRASQoAgiIA0CyhgAQuIoisK4q6iYFl21S2+Lq7iuhYW7AoIFmyggD0IChrAUEOJdAKppE0y9b5/3JBCEkwgEMr57ofP5j63PXfUMHPmPOdAnz59iu+///7cvXv3Glu2bOkeOnRo6fHH9+vXrywvL8+wZ88eY1ZWliE4ONgXFxfndrlcytSpU2PWrFkTqNPpyM7ONh04cKDWZ9rly5cHrVy5MighISEBtABDRkaGpXpQwmAwsHLlyp2pqam2L7/8MujRRx9tnZaWFvDcc88dAhg3blw+wPDhw0tKSkp0ubm5+u+//z5oxYoVIS+88EJUxXMpu3btMn377bdBkydPzjEatS5NkZGRvuPn9PbbbzveeuutcK/Xq+Tk5BjT09MtvxeUqGv5xvr16wOXLVuWCTBp0qS8f/7zn7VS8YKDg/2bN2/eunz5cvs333xjnzBhQofHH3/8wMUXX+xs0aKFZ+DAgU4Ah8PhP3ZO//79i8LCwnwAHTt2LM/MzDTn5OQYLr744uJWrVp5AW666ab81NTUQEVRqGtcghJCnMWOFLkY9dIqsotdALR2WFl8zyW0sJ/7324KIURTCQs0c12PGNSj+2DrJ1x781ss2PF+jWOui7sewtrD5X+vMa4PCEAfEEBEvzD4+RVYlEbuLe8x8ae/sr94PwDzt80nvzyfxx296LJ0mtbdw10Cna6kcL27MiABWk2Koi++ICxgvVYP4taPtWKS3hO8fyzcD29dBa16oBoDUcwBMHiGVg9CUbQsCPvlTfNiKYq0ARVCNLmcYpepMeMNVb2mRHU2m81f1/EAI0eOLJg/f37o4cOHjaNHj84HbclAXl6eYdOmTdvMZrMaHR2dVFZWVqskgaqqTJ06Neuhhx7KPdG8dDodgwcPdg4ePNg5fPjwookTJ8YeC0ooSs0SDIqioKoqH3744a7k5GTX8fdTFEWt7z4ZGRmml156KbIis8A3evTo2PLy8pMupaDT6eq91zEGg4ERI0YUjxgxorhbt25l8+bNC+vTp4+zvnmaTKbKcb1er3o8HkVV675NfeMnS2pKCHEGLPplX2VAAmB/fhlfbT1ygjOEEOLCpSgGaNmDaIOdly95kgRHAl0cXXih379oa/2dtpd6ExxIA8AZ4KgMSBzz5Z4vKYvtDzqDFpAAaDcQ75HsWpfy5haAJVhbupH2BvS8raoLxvFK81DT3sAzYj45Wd05nN6C8laj8RWd1JdGQgjRLCLsZndjxk+nW2+9NX/x4sWOpUuXho4fP74AoLCwUB8eHu4xm83qkiVL7IcOHTIBBAcH+0pLSys/2w4fPrxo3rx54YWFhTqA3bt3Gw8ePFjjC/k9e/YYV61aVZn6lpaWZouOjq58zoULF4YCrFixItBut/vCwsJ8gwcPLpo1a1akv2Kp4OrVq60Al112WdGcOXMiPBWFmI9fvlFQUKC3Wq1+h8Ph279/v+H7778PPtnXpWfPniWvvvqqA+DVV1+ts6hUenq6edOmTZVp2Rs2bLDGxMS4k5OTy48cOWJKTU21VcxL56lWPPp4l156aenatWvtWVlZBq/XywcffOAYNGhQSX3jJ/tMkikhxGnm96scLiyvNV7XmBBCXFDKC7WlDjtWQFQ3raBjQDgEt4Jh/8L+2R+51OchqdsYVEXB8cNsSbyvGgAAIABJREFUuKr9iTME2vaH3pPAmYtZb8GgGPCq3srdkQGR4C2He3+hqCwXRdFhd5USepONgncXVtakQKcjZMRlsOIWbdvngZ4T6r63xwm5O/B1GMPu26bgy9W+mDv6wWJiF83HGpQPZflam9PAqKq6EcdzFYPOqBWzFEKIZnDf0LiD1WtKAJgNOv99Q+MOnum59OrVq7y0tFQXGRnpbtu2rQdg4sSJ+cOHD+/YtWvXLomJic527dqVA0RFRflSUlJK4uLiEocMGVI4d+7cA1u2bLFcdNFF8aBlZCxYsGB3dHR05V8IbrdbmT59esyRI0eMZrNZdTgcnldffbWytkVoaKivR48e8SUlJfpXXnllN8DMmTMP3X333W3i4+MTVFVVYmJiXN99992uBx54IGfHjh3m+Pj4RIPBoE6YMCFnxowZlZ1A+vbtW9a1a1dnXFxcYps2bVwpKSkN+gBfvaaEw+Hw/vjjjztmz5697+abb24/e/bsyFGjRhXUdV5RUZH+vvvua1NUVKTX6/VqbGys6+23395rsVjUBQsWZN53331tysvLdRaLxb9y5cod9d2/bdu2nscff/zgwIEDO6mqqgwdOrRw/PjxRwHqGz8Z9aZknGt69eqlpqWlNfc0hKjT1kOFXP3iKo7956bXKXz94KW0C6/nGzchhDjf+X1aq84P76gaix8Jo17QaiSUZMM7oyB7W9X+oFYw/iNtOYQlWOtqcbziw7D9C8jZQeklf2TR7iU8nz4bAIPOwDuDXyLSGoHLaGF99gZ+OPADtyXcSmdrW/yZu8l5+X+gKETcOQ5T1qfof30dFB3c9a1WYLIuxYfhx5cp8qZwcNqfa+yKnf8qlt9eQdn6qTZgbwl3fqV12DjGma/92fopmAMgfoR2nK5WnTQhhDghRVHWqaraq/pYenr6nuTk5BMuY6hu/pq9jhe+2RmdU+wyRdjN7vuGxh1siiKX55LevXt3fvbZZ/efTDtOUbf09PTw5OTk2Lr2SaaEEGdAa4eN9yf15cVvdqLX6Xjw8jgipZ7EeSG3xIXfrxJoMWAzya9UIRrMmQtfP1FzLGMJDHtKC0pYw6DXnfDFdG1fy+5w1bPw7ZOQsw26XAN9p9TMXCg6BAvGaC08gYCSw9xw2d+4MvZKDpVm0S6wDXllOdyz+s9kHs3kklaXMCl5Evd/N5U3r3idWN1OosfGg9WBPjYcCkzQ41a4eAqEtq3/Wfw++O1blPZ9awwbIiIwBXiqAhIAxVmQ+jRc9YzWOUNVoeQIvDpEy7gAWPU83PUNBJ1ShzUhhDgp4y9um3+hBSFE85J30EKcAXaLkYtiHbx8S08UINBibO4piVNU7vGx+WAhj360iUNHyxiV3IrpV3YmPFC6qgjRICracobj+SrWtur1WocJg0XrtDFsJrx/qxZ4AFj1nLb849KHtEwGWzgc3V8ZkMBog773ErRwLEH5mcRYHeSMf5+J399HoUvr+PbDwR/QKTrGxo9lyc6P+JMvEH1cf+0+35VA52Fw5UwI/J2CkkYb2KOwxoZjiIqqLJipb9ECnat2rQrydmpLSIxWKCuENbOrAhKgBS52fg0pExrxggohhGgqP//88/bmnsOFRApdCnEG2S1GCUicJ4463dzy2lp2ZZfgdPtY9Mt+Xl35Gy5vrQ5QQoi6WEO1DITqorqBJahq2+aAHuNh3PtgtlcFJI7Z9AEcTodXBkLhXvBVK4aeeC1sfB+yt2qFKouzKPWWVQYkjvnx0I90De9KK3OolqnxzT9gwDQtaJC1EdQG/DdttMGI5zHk/kTsGy8S+cg0wibdTfSsZ6FtX62oZnXdxoK5osaZogNPHR096hoTQgghzkOSKSGEECdhd24pLm/NLlYrthxm4oD2RNhlHbgQv8tggl5/gPBOsHERtOoJPW+tXUhSUbTghMcJehO+lCn42w0DFHS5v6J35muZBV8+BkP+ChHxkJMBwTGwb22NS9kUA0adEY+/qtJ4XGgcBeUFDAxPhr3TQfXjvG4ORR0HccCZQ7TiJ8hdSoApoMa1PD4PR11HOeo6SpAxgMC01wgoysIIOOJUCI/Daw+kYOlSgq5dgGHN0+DMQ025HSVhJOgqvheyBkHfP8LmxaBW/E4xBUL81U38ggshhBBnJwlKCCHESWgVYq011jnKjsUoCWhCNJjNAQmjIO4y0Jm1JRv1MQbiHbuMvPe+IP+RSaCqhIwZTcSNXbQ3MxlL4ernYPRrWjcPow0SroHdqZWXsG9YwN8u/it/W/MkHr8Hh8XBExc/Tku3i9AP7wTVj7vHrazM/ZVHVv8Fv+pHp+h4qv9TXN72ckx6U+W1MvIzuOuruyj1lGJQDDzWcyrDAetXjwPgv/Qv5Ly/nqPvLqSwayKOm+/E0D4Ic+IlGGzHdXALbQd3r4Q1L2sBib73gj2q6V5nIYQQ4iwmQQkhhDgJITYj9w3tyEvf7sKvQqtgC3+9OgG7LM8RonGc+dpSBZ1e66qhr+O/odIc2P4l5UVR5M9bWDl8dNF7BHSPJ6hVTyjcrw0Gt4aU27Xr+TxQeADSXgdLMNZ2g7g8oA19hr9Lmd5AgMlO6JEMDPOu0QpOKjoK+9/HP7+8A39F1oJf9fPkmie5KOoiWthaAJBXlsdfVv2FUo9WE8Orevm/DS/Qf+RirJ2Gwdd/xx/ek9If/g1A+eYtHPqrVuuizTtvY+gdXvP5rMFgTdI6j6ADvbw9E0IIceGQv/WEuADlFLvYl1+KTlFoHWoj3C7FGRsr2GrirgHtGdu7DWVuH3aLQYpcCtFYhQfh47thzyotIDHqBWhziVbPwecBU4BWj+GLhwCFkozYWpcoWZuOfdAlKF2v14pdHp9tMfAR6DO5YhlIOFadDitogY79P2vH/GkDHNoAIa3xqV6K3EU17+EpwVettoRf9bO3eG+NY9x+N+WlR2DhWBj3Poo1BktiAp79+2scZ2zVqv7Xo1omhhBCnE/0en1KXFxcmaqq6PV69b///e++yy+/vHT79u2m5OTkrrGxseUej0fp06dP8bx58/YB3Hnnna1Xr14dpCiKajKZ1A8//DAzPj7e3dzPIpqeBCWEuMBkF5UzZs5P7MvXKr13igxkwcSLiZDARKPZLUbJjBAXttJcyN2hFYTsMBjsLWsWqjzhuXnw9d+0gASAMw/enwD3/AhzBmhFK6N7wg3vUBralvJuN2ENz6JgwaIalwno3x+lf1+whlTVaajOaNH+VOfMg0/v1ZZ5APScoLX8/PhuzDe8QY8WPdiQvaHy8OSIZCz6qmuY9WYujb6U7w98XzkWaYvE5iqFsgL46WX017xM5MMP49q+HffuPWA00mLag+iDgxv2+gghxHnEbDb7MzIytgIsXrw4aMaMGTGXX375doDWrVu7MjIytno8Hvr27dt5/vz5IeXl5brDhw8bMzIytuj1ejIzM41BQUH+E99FnKskKCHEBWbx+oOVAQmAHUdK+G57Njf2at2MsxJCnHPKCmDFX7QilceMfh0SrjtxbYhj3CWw78eaY36vVqTSHAhOFxxcT7Hq5QNHBC8sH8f/ej1N9I2jKV38CagqwddeQ0DfvhDgaNzcXSVVAQmAje/BlLWQvZXQgJY82+NBXti+kLTcdHqEJ/FA0t2EGmyVhweZg3i87+NYfraw+tBqOjk68bdu9+L4/GHtgKP7wOvC2KoVbefNw19WhmIyoQsMRB8QgBBCnNV+ed1B6tPRlGSbCGzhZuAjB7nozvymunxhYaE+ODjYe/y40Wikd+/eJTt37jQbDAYiIyM9+oq/Tzp06OCpdSFx3pCghBAXEL9fZXduSa3xPbmlzTAbIcQ5zVVSMyAB8OVf8bTpz/YSKzqdQgu7uf5lTXqj1nGj8EDVmKKDoFZQXlh5TJHfzX82zQXgj+tmMOXqO7j6D+/jsISitwWgD2pgZkYF1edDOb5Fp7ccUmdC/2ngKqLF2zcwo+etODvdju3INmzvTYDxH4M9svKUCFsET1zyBGWuIozbvyDkw7uhYA+0Gwj9H9RangKG8OPqRwghxNnsl9cdrPhzW7wuLfWs5IiJFX9uC3AqgQmXy6WLj49PcLlcSm5urvGLL77YcfwxxcXFupUrVwY9/vjjB1NSUsouvfTS+Pj4ePuAAQOKbr/99rx+/fpJr+Tz1GkvE68oil5RlA2Koiyt2F6gKMp2RVE2K4ryhqIotXKfFUVpqyjKOkVRflUUZYuiKJNP9zyFuBDodArj+rStMaYocG2P6DqP9/tVCss8uL2SLSeEOE61GguV3CXszStlxIuruOq/PzDhjZ/JLXbVfb7BBgMfhpbJ2rYpEK55CTZ9qGVMAFhCOOw8UnV5v5vnM+YyIe0BioKNjQpIePPyKfjgQw49+meK123HO+ZDrV7FMS26QHAbCAiHsgJsq18gfPEkbBvmQ+erwFi7406gKZAIvYWQ6IsgKpncu7/lw4tu4qncH9mSv41id3GD5yeEEGeF1KejKwMSx3hdOlKfrvvNYgMdW76xe/fuLR9//PHOO+64o53fr72/3L9/vzk+Pj6hd+/e8VdccUXhjTfeWNShQwfPrl27Nv/jH/84oNPpuOqqqzp/+umn9lOZgzh7nYlMifuBbcCxdw4LgPEVP78LTAT+d9w5WcAlqqq6FEUJBDYrivKZqqqHzsB8hTivtY8I4PUJvXjhm53odTqmX9GJVsG132znl7pYmp7FF5uzSIoOZuKA9kQGWeq4ohDigmQKhJbdIevXyiFvykTeTS+s3N5yqIgfduZwXc+Y2ufbQgAfjHyh4noBYAkBvRk2fQDlR6H9UFqHxmHSmXD7q2qbXRpzKXZjw9+begsKOPToo5T+8AMARUuWEDblHsJv+hDd5vnQ7WaITgFLIPjDoOftsP4t6DMJ4kfCjuWQvkhrMVotWwJ3qZYdkfkteYMeYvKaJ9hesB2AhRkL+c+g/zC0zVAURWnwXIUQolmVZNddcbe+8ZNw2WWXlRYUFBiysrIMUFVT4vjjrFareuONNxbdeOONRZGRkZ6PPvoo5JprrpFo73notAYlFEWJAa4G/g94EEBV1S+q7f8ZqPVORVXV6lVVzZyBjA4hLhRBFiNDu0TSo00ICgqhAbX/jilz+5j9XSavrdoNwJrf8vlhZy7zJ/aRDhNCCE1AONzyPvzyJhxKQ00czT5HP+bN3VzjsJ3ZtZeMVbKFaX987qrOEwnXQGx/7WejjWCDmbmXz+WJH5/gUOkhrmh7BZOTJ2M2NPx3kVpWVhmQOCb/rbcJHbsc3bVza7bgtIXCZU9A/wegcB+8M1JrFwqwZjbc+SUEaq1BcTshdyesfp7c2N6VAYljZv86m54teuKwNrLmhRBCNJfAFm5KjtR+cxjYosm6XmzYsMHi9/uJjIz0lpSU1BnsWLVqlS0mJsYTGxvr8fl8bNq0yZqUlCTLN85TDQpKKIrytKqqj/zeWB2eBx4Gan2dUbFs41a0TIq67tka+BzoCDwkWRJCNC1HQP1v6ItdHt79eV+NsYzDxZS6vKc1KOH1+zHUVT1fCHF2CoyEgdPBU45iDiR/Tz4en1rjkFHdT9AC85jqrTD1RrBHVW6agZTIFN4Z/g4qKla9lQBTY4tF1s5UUPR6FL8HNi+GwAiI7KoFJ7K3w97VWnBk5TMQnUJhwjXofG7sG9/XCnEeC0ooutrFOqtRK/4nhBDnjIGPHKxRUwLAYPYz8JGDp3LZYzUlAFRV5X//+98eg6H+j6KHDx82TJo0qa3b7dYBdO/evfTRRx/NPpU5iLNXQzMlLgeOD0AMr2OskqIoI4BsVVXXKYoyqI5DZgMrVVX9oY59qKq6H+imKEor4BNFUT5UVfVI9WMURbkbuBugTZs2DXwUIcTvUVAIthpxumuuGTfqT0/AILfYxdKNh/h1fyFjUqLpGh1MiK3JsgSFEKeTzqB1ywDiIgN5aWwPXvx2Fwa9wvQrOhMdUnt5GABlR8Hj1D7YW0Jqt+2sRlEUwqxhDZpOflk+eeV5+FQf4dZwwq3hKAE2goYPp2jZssrjwu+ZjG7Nv2HDm9pAy2QY9SK8OezYTSlOvpn0ADuvZX6ESW/ivpHP0MEUSuUT6fTQbhDojYQbAukU2okdBVW126YkT8FhOS5Lwl0K5UVanMQcDCYbQghx1jhWzLKJu2/4fL51dY137tzZvXPnzi3Hj48ZM6ZozJgxRadyT3HuUFS1/gi+oij3AFOA9kBmtV12YLWqquPrPFE7919omRBewIJWU+IjVVXHK4ryBNADuF5V1d+toKcoypvA56qqfljfMb169VLT0tJ+71JCiAbw+VW+2nqYexasr8xavqVPGx4e1plga9MGC/JKXNzx1i9sPFC1Dv3voxK5pU8bDKcpCCLEBc9VAqofLI3rXNEQqqqSV+pGAcLqy6wqyYHPH4SMJVptisv+Dl1HgzXkpO9b6imlxF3CtO+nkZ6bDkC7oHa8MewNwq3hePPzKUtPx7luHfYhQzAbc9B/dBMEtNAyPnJ3wLX/g2/+rtWJiL+aXwdO5dYv76y8h0Ex8Nk1H9M6OFYbcJdC4X5YOQsCW5B3yT18ve87dhbt4dq462gT1AZUKPGU4Pa5sejNRO34Fj6fqlUZ7jMF+v1JW8IihBBNQFGUdaqq9qo+lp6evic5OTm3ueYkBEB6enp4cnJybF37fi9T4l1gGfAv4NFq48Wqqp4wWqaq6p+BPwNUZEpMrwhITASuBIbWF5CoqEWRp6pqmaIooUA/4LnfmasQoonodQr9Oobz3bRB/LInn85RdmJCbU0ekAAoLvfWCEgAzP5+F8OTomhhl8KaQjQpTxnkZcJ3/6e1wRwwHaKSmjQ4oSjKiZd5+byw7k3Y9pm27SrWAhTtBpx0UKLYXcwPB36g2FNcGZAA2F20m493fsydSXdicDiwDx6MffBgLVNh8VNw3StgtmtBiOgUcJdoBTcBd1ArFu6s+V2IV/Xy5b5vuDPpTvLL88kqOkDh0d3E9Z2EY8VjhL3Ym5v+tKGyGGZ+WT7L9ixjVtosPH4Pre2tmTP0Zdp0HwcH18Pq/0C7S6HjkJN6biGEEOJ8cMKghKqqhUAhMBZAUZQWaFkPgYqiBKqquu9E59djDrAX+KmiGvVHqqr+Q1GUXsBkVVUnAl2AWYqiqGgJjs+qqrrpJO4lhDhJdosRu8VIbHhj1243Tl1F6Y16HUoda8CFEKeo5Ai8Ogh8Hm0781u46zuI7nnm5uAqhsxvao8fXA/hnU7qkiXuEpbvWU5sUGytfbuO7sKn+tAp1TKvLEFadkbq07D1U21Mp4fxH2uZG4C+rIB2Ud25K+kuksKTOFBygEUZi2gZ0JL8snweWvkQPx/+GYAgUxCLhr1A6wU3a106+mvlspxeJ0///HRlXYn9xfuZ+csz/C1lKhbfOmyDYjHsT5WghBBCiAtag3KjFUUZqSjKTmA3kArsQcugaBBVVb9XVXVExc8GVVU7qKraveLPPyrG0yoCEqiq+pWqqt1UVU2u+P9XGvlcQohzhN1ipH/H8BpjD17eCUcdXUGEEKdo80dVAQkAgwX/oS14s7Px5p/ScuGGMwVUddeormXySV8yrzyP9Jx0+kX3q7VvdNxojDpj7ZMMlqqABIDfBytmwJVPQfwI9J2v5trON7CvaB9/Xf1Xvt33Lf/X//+4pNUl7CneUxmQAChyFzF7xyLKut0Ilqra3tnO7FqFLjPyM3Dh5+Cj/2DvA//E2/nmk35uIYQQ4nzQ0AXbTwIXAztUVW0HDAVWn7ZZCSEuGI4AE/+9uTuzb+nJlEEdWPqn/gztEoleJ5kSQjQ5e8uqn/UmvNd/QM5X+/jtuuvZf/fdlG3ahN/dZF3f6mYwQe9J0G5gxbYZhj5Ro+NGpfJi8Lp+95ItbC0o85ax+uBq/tX/X3QO7Uy74HY82e9JOjs6132St7z2mDMPglvD6Ncojrucp9Y+xYq9KyhyF5F2JI3pqdPxql5ySnNqnXq4LBdPSGvofFXlWKvAVph0NQOsF7e8GEPmAQDcu3dTvmPP7z6fEEIIcT5raPcNj6qqeYqi6BRF0amq+p2iKE+f1pkJIS4YYYFmrkpqyVVJLX//YCHEyes4BBztIf83/AmjKVi2hvx35gPgy8tj76230WHFcnSRkSd3/fJiOLoX1r0FjnZa8cq6gg2KTisqqfq17h2WoMpaDgA4C7RWm2mvQ0gsDHgAgmLqXu8FhJhDeO2K13hs9WNszdvKfT3uIy40jsiAyJrLNqoLCNcCEIX7q8ZS7gBrKCgK5eX5pB5IrXHKEecRnB4n3Vt0x6K3UO6rCmzc0OEagqIv1c6vEGgM5KWhL/G3H/9GVmkWA2IGcF/yHym+7rbKY3xOZ70vpxBCCHEhaGhQ4qiiKIHASmCBoijZaF01hBBCCHGuCIyEP6yAw5vwG6Ioeu2hGrvV8nLcu3djPNmgRNav8PaIqu2fX4E7v4LAFtq22wmHNsAX06E0G3rcBn3vrRmQ8Pthx3L4ZHLVWMYSmLSqsoDk8Ux6E90iuvHGlW/gV/1YDVYCK2pD1OvYa7HyGcjJgG43Qefh2vzskeiy1tPW3pbdRbsrTzHqjFgMFkLMISy4egH/SfsP+a58xsaPpV/rwVqLz+q38JTTe9+vvDX4BRSjDb3bT9HYu/AePAiAzm7H1qtGkXwhhDhv7du3zzBlypQ26enpNpPJpMbExLhGjhx59PPPPw/57rvvdp3sdefNmxeSkJBQnpKSUkcKnDgXNDQocQ1QDjwA3AIEA/84XZMSQgghxCly5kNZAbiKwN4KAiJAp9MCBB2HopSUYGrXDvfu3TVOM5xsQKKsAL5/quZYwR44vBFi+uA3B6BzFcE7o8Bf8b3Gque0jIXek0Gvr7hOHqyZXfM6JdmQt6veoAQA7lLCfD6tm4bRWsd+J6DWDIAER8Owf4GnXNv32mVaNka/qYStf4v/u+IxJv7wCE6vE72iZ0bvRwk0BmLSm+gU2ol/D/w3Xr+XEHMISl1ZHO5S9MsfpeVybdPX9xEC/vwA+e99hj7MQdjEiRjCpB2oEOL85/f7GTVqVMdx48blLV269DeAH3/80frxxx+ffC9owOPx8Mknn4R4vd7CxgQlPB4PRmMd9YZEs2hQUEJV1dJqm2+fprkIIYQQoik482DFXyH9XW07IBzu/FpbUlFBHxhI5KOPUJaeji8vD4DQ225FH1qx/MDn0a7jLdc+5NvCtQ4VJ3L8UonASPIi4vgq82M2FWxnVOww4q9+luClD4BaUQBy04eQfDPYKj6cH1vOcTzzCTIfig/Dt/+EfWu0WhUDH6kKYLjLoOA3rdOGzwOXPqR1+TAHasEObznoTXBgHeRnasGbwAg4kEb8qtksHfQiBT4XwbZwAs3B2MqLQW8GnR67yV7/nOp4PfQ/PY2tdR8sTy4AazA6kxT0FUKcfd7b/p5jTvqc6LyyPFOYNcw9OXnywZs633RK1ZCXLl1qNxgM6sMPP1xZlOeSSy4py8/PN6SmpgYNGzas/fbt261JSUnOTz75ZLdOp2P69Oktly9fHuJyuXS9evUqWbBgwV6dTkfv3r079+7du2Tt2rWBQ4YMKfz6669D1qxZY3/66adbLl68OBNg8uTJbfLz8w0Wi8X/2muv7e3Ro0f56NGjY0NDQ72bNm2ydevWzfnqq68eONXXSjSNEwYlFEUphuPKRlfsAlRVVZuusbkQQgghmkbxkaqABEBpLnz1BFz7spZJUMEYE0O7Tz7Gl5+PLjAQfWAg+uBg7cP7gTR47xYtMBHUCsa9D5Fd663rgDUUBs2At6+uDDjkX/MC962awcbcjQB8lvkZf+lxP2MSrsOw5SPtvIh4rRNG9etc/k9444qqTiFtLtHmUJfSXFg0Dg6u07bzdmnBhTFvgs0BJVnwysCqa+1YBvemQakOFtygHW8NhVEvQeJ1sOVjLXOi/WCMO1YQsWMFEbYIuGkevDNay/KYsAQi6imgWZ05ELqOgc0fVo11H48uMBT0DU1WFUKIM+e97e85/v3Lv9u6fW4dQG5Zrunfv/y7LcCpBCY2btxoTU5OrrOIzrZt26y//vrrb7GxsZ6UlJT4r776KvDKK68seeihh7KfffbZLIBrr7223aJFi4LHjRtXCHD06FH9L7/8sh1g165dlhEjRhTecccdBQB9+/bt9Morr+xNSkpyffvttwH33HNPmzVr1uwAyMzMtKxevXqHwSC/g88mJ/ynoarq73wFIIQQQoizTmEdX/4U/KZ92K4WlFB0OowRERgjImoe68yD98ZpS0AAig7BBxPgjuXa8g9PuZY1oT8u9bVlslb7Yf1bENiSkvA4rsjvz8zO01FUlR1l+5iz910uSxpP+JaPtEKTg2fUXFIB0KIL/Gk9ZH4PoW2gRaKWwVAXT1lVQOKY376v6q6R/l7NNqiqqi0rWfm0FpAAbenJR3fBpFRo1RNW/xcu+RMM+av2GlhD4Lv/gyKtFgRfPQ7Xv1aj/WedrKEw/GnocSscTIO4KyCkjQQkhBBnrTnpc6KPBSSOcfvcujnpc6JPNVuiPklJSaUdOnTwACQmJjozMzNNAMuWLbM/99xzUeXl5bqjR48aEhISyoBCgLFjx9Y5l8LCQt2GDRsCb7jhhg6V83e7K6Pp119/fYEEJM4+8k9ECCGEON9EddVabVZvp9ntphqdIU7IW14VkDgmLxN8btj3E6yZo7UXveResEdrtSpAywwIjoHweNixjNC46xm0PIuS98aD309sjx48O/MxcDhgylqwhWoFJ49ntGof3lOqulTgdUN5IZhsNYMYegMYbeCp9gVcx8u1zh75v0HX67VClls/qdof1LJ2IMPj1J555wq44p/aPcLitEyMF7tXZn8UD3qUA+378Un6i7QP7sDQtkMJt4bX/1oGhEOHQdofIYQ4y+WV5dW5rqy+8YZKSkoq++STT+qDN4x5AAAgAElEQVT8S8hsNldm5uv1erxer+J0OpVp06a1Xbt27daOHTt6HnzwwVbl5eWVwRK73e6v61o+nw+73e7NyMjYWtf+wMDAOs8TzauePllCCCGEOGdZw7TOEjEXadkIg/4MyeMa/g290Vp7uURkV3CXwhvDtA/4a/8Hcy/VumjUONemdbG48il0h/NxLvxA66gBuDZswPjZd4RaIqBFfN0BibqU5sDKf2tFMpdOrZkJYgmBYTOrtpNuoOSqpynbMA/euhpeGwpdRkLCtdr+gHDtnDZ9a97DbAfVB3tWacs6AiO1IIvRUtVVo20/MmIv4sUdi/h63zc8ufZJJn45kbyyvIY9hxBCnOXCrGHuxow31MiRI4vdbrcya9asyihuamqq7bvvvquzYJDT6dQBREVFeQsLC3VLliypN6oeGBjoKyoq0gE4HA5/TEyM+4033ggFrcDmTz/9VEf1Y3E2kaCEEEIIcb4xmqFVDxj3Hkz8Bvo/CAGN6PJgC4dxH0BYRfZrZFe44W348YWaxznz4dD6qu2SbK0Dx6JxkPkdrq0ZtS7t+TUdXI14b+suha//obXuzN4KG9+Ht0dq9wItgJJ4Hdy/keIpP7G2751MX/cMT5DL7pvfxhPbTwtkDH1MqzMxebWW5XHt/7TlJqAFYK6bAz++WDFJJxzZUvFahMFtn0LLbpQPfZbo3R4e2dKBt9s9weOJ08g8mskR55GGP48QQpzFJidPPmjSm2pkE5j0Jv/k5MkHT+W6Op2Ozz77LPObb74Jat26ddeOHTsmPvHEE61atWrlqev48PBw3y233JKTkJCQOHz48I7JycmldR0HcMstt+S/8MILUV26dEnYsmWLeeHChb+9+eab4Z07d06Ii4tLXLx48Sl1+BCnn6KqddWxPPf06tVLTUtLa+5pCCGEEM3HU6Z9iDfbteUbp0JVtQwFv1frTmG0wod3aoUiq5vwmdbxouwofHIPbP9CG7eG4rrqA3674bYah0c98TghN92Eomvg9yLFR+C/3apqRBzzpw0Q1r7G0C+Hf+EPK/5QuW3RW1gydC5Rr10B9/4MjprHU5qrvWaF++H7mbA7tWrf5NXaMpgK3twjHH76WYqXLK0cC5wxnTltdjAu6TYSwxIb9jxCCHEaKYqyTlXVXtXH0tPT9yQnJ+c29Bqno/uGEOnp6eHJycmxde2TmhJCCCHE+aD4sPbB+sAv0PEy6HuvVpTyZClK7fOH/BUyv9FqS4DWgSKii/azx1kzYFFWgOFwKi3/+Q+yZz2Hv7SU4DFjsF95ZcMDEsfmYW8JBburjelqBV2cHifvbH2nxli5r5wfszdwfYchYDyumCZoSzlAe57DG6vGE0dr96xG9fhrBCQAyma/xm3znyfcFtXw5xFCiLPcTZ1vypcghDiTJCghhBBCnOtKc2HhzXBog7Z9ZLNWmPKal8Ea3HT3CesIf0yD7cvAHgVtL6kKXCg6MAdpxSgr6Nc+Q9B9mwkYNAhU0AUGoLfZGnfPgAgY8R9YMEbL2gDo/4BW76Eag85AqLn2kmOH1QGXP1kVgKhLaCxMWaN15bA6tKUutprLXVR/7dpofpeL2KC2WKyNWBojhBBCiBokKCGEEEKc6zzOqoDEMds/B88zTRuUMFogtC1cPLn2PmsoXPkUfHpv1diQx9BZAtAFNTIQcbzIRLhvA2RngKOdFqiw1Hwuk97E3UkT+WrvV5R4SgDoENKBpIhk0Fu1Fqb10em1IIu9/owHndWGrfdFOH/+pXLMceutmIJkqbIQQghxKiQoIYQQQpzrdEat7oOvWgFJa6i29OFMMZihyyho209bCtEiQQsemE4hIFFWADu/gp9e0p7n8ichKAZMdRdSj9LZ+HTIHNbnbcJuDCDeHE7YO9fCHctPfg4VDI5Qov/zHwqXfk7Z+nUEDR+OrU8fdBbLKV9bCCGEuJBJUEIIIYQ411mCYMhj8NVj2raiwNWzai1BOCPzsARp2Qz1cRZA0QHISoeY3tryD2s92Qb7f4aP7qrafnUQ/Gk9mNrWebjBGkyL375j2E+vaNkjuTthwDQw2U/+mapfPywMx63jUW++CZ35FAuJCiGEEAKQoIQQQghx7jMFQM/bIP4qyN2htfC0OkBvBK8byvLBXQKmQC3j4FQ7c5wsVwmkvabN0WSH1H9r7Uq7j609J1cJpL1ec8zvhV1fw0V31n19vRE6XQnRPeFAGkQlgr0VWJomKAGg6HQoEpAQQgghmkwjyl8LIYQQ4qxlDdEKUXa+CkLaaIUgfT44uA5e7g0vpsBLF2nZBz5v88zR44T2g7XAiLtYy+YoOqAt0wDyy/LZV7SPA8UHKPC7od0gCq/4JwXDn9aKaoJW0+JELEEQ1gGSb9KCMzbHaX4oIYQQDbFv3z7DiBEj2rdu3bprhw4dEgcOHNhx48aNdUZ5c3Nz9TNnzow4tr106VL74MGDOzbmfr179+68cuVKG8DAgQM75ubmnqC4kGhOkikhhBDipPn8KkedbowGHUEWY3NPRxzPmQMf3l7VEcNVpG1PXg3mYCg/CiWHITBSKxxpqqNtZlPyueHdG8BZ0Wlu4/tw87ug6Mkry+Peb+5lS94WAPq36s9fLp7BY6sfx+Vzcdcld5HSYzxBUcmnd45CCCGanN/vZ9SoUR3HjRuXt3Tp0t8AfvzxR+uhQ4eM3bp1cx1/fF5env71119v8eijj+Y0xf1TU1N3NcV1xOkhmRJCCCFOSkGpm3fX7mX862v508IN7DhSjMfna+5pier8Xig+XHOsNBdUFfaugv92g1cGwfNJsGMFeMtP73wO/FIVkDhm3VuoOj2f//Z5ZUACYNWhVazN+pkSTwmbcjdx35on2BUVD4ERCCGEOH3yFy5y7BxwadK2LgkpOwdcmpS/cNEpp5wtXbrUbjAY1IcffrgyyHDJJZeU9e3b19m3b99OCQkJXTp16pQwf/78EIBp06bF7N+/3xwfH58wadKkGIDS0lL9sGHD2rdr1y5x1KhR7fwVrZo//fRTe5cuXRI6deqUcMMNN8SWlZXVqvIcHR2dlJWVZQB46aWXwjp16pTQuXPnhGuvvfYERZDEmSJBCSGEEI3m96t8sSmLxz7dwrasYlK353Dty6vJK/E099REdXqz1gWjuvA4UH3wyT1V3Tr8XlhyP5QdPfV7et3acoy6logY6uiaYbDg1xvZnLe51q7dRbtpGdCycvu9He/j8cm/Y0IIcbrkL1zkyJ45s603J8eEquLNyTFlz5zZ9lQDExs3brQmJyc7jx+32Wz+zz//fNfWrVu3paam7pgxY0aM3+9n1qxZB1q3bu3KyMjYOnfu3AMA27Zts7788sv7d+3atWXfvn3mr776KtDpdCqTJk1q995772Xu2LFjq9fr5Zlnnqk3ep2WlmZ59tlnW6ampu7Yvn371rlz5+47lecSTUOCEkIIIRrtaJmbRb/srzHmdPvYllXUTDMSdQqMgLELoXVvbTs6Bca9D4oOSo/LiHUV1WwpejJKjkDqTFg4Fn56sfY9ontCaLUvpfQmGPRn9GY7I9uPrHW5i1tezObcqmBFa3tr9IosCRZCiNMlb/bsaNXlqvEZUXW5dHmzZ0efjvv5/X5l6tSpMZ06dUoYPHhwp+zsbNOBAwfqLDGQlJRU2qFDB49erycxMdGZmZlpSk9Pt8TExLiOLQG5/fbb81atWlVvdeMVK1YEjRw5sqBly5ZegMjISEnxPAtITQkhhBCNZtLriAo2s+lgzfEIu3QlOOuExsLNi7RsCJ0BAsLAmQdtLoZ9a6qOi0wEYx2ZDA1VmgfvT4B9PwFQHtKGwrI89hb9RqvAaILNwdgDW8CdK2DXt1oAI/E6rZ4FkBSRxEMXPcSbm9/EqDPyxx5/5FDJIXLKtMBGpC2SGzvfiE4n36cIIcTp4s3NNTVmvKGSkpLKPvnkk9Djx+fOnevIy8szbNq0aZvZbFajo6OTysrK6vxFbzab1WM/6/V6vF6voqpqXYfWS1VVFEVp3EnitJOghBBCiEYLtBj58/AurP0tn6JyLU3/si4taBViaeaZiToFhNXctoXBmDdh+QyttkR0L7jqGQg4hXoNHmdlQMIfO4CN3UczadlYvH7t34+pPadyc/zNBARGai1AjxNiDmFs/FiuancVqBBqCeWo6yjxjnjcPjexwbGEW8NPfn5CCCF+lyE83O3NyakVgDCEh59SKt3IkSOLH3vsMWXWrFnh06ZNywVITU217d271xQeHu4xm83qkiVL7IcOHTIBBAcH+0pLS383Ct29e/fygwcPmjZv3mzu2rWr65133gkbMGBAcX3HDxs2rGjMmDEdZ8yYcSQqKsp35MgRvWRLND8JSgghhDgpbR02vnpwILuyS3AEmIgMMuMIkEyJc0ZQKxj1InhKtQwJS3DDz/X7tIKZ7mIw2rRzdXotE8PvpfDSabz924f4/FXv817a8BIj2o8gwFh/hw+jzlgj8BBmDSPMGlbv8UIIIZpW2JQpB7NnzmxbfQmHYjb7w6ZMOXii836PTqfjs88+y5wyZUrr559/PspsNqsxMTGuv//974fuv//+Nl27du2SmJjobNeuXTlAVFSULyUlpSQuLi5xyJAhhSNHjiys67o2m02dM2fOnhtuuKGDz+cjOTnZOX369Ho7dvTq1at82rRpWQMGDIjX6XRq165dnYsXL95zKs8mTl2jU17OVr169VLT0tKaexpCCCHE+S87A94ZCSXZWl2IEc9D5+Gw5SNyo7uz3pVDgbuIzqGdeWrtU2zL3wbA59d9TpugNs08eSGEOH8pirJOVdVe1cfS09P3JCcn5zb0GvkLFznyZs+O9ubmmgzh4e6wKVMOOsbenP/7ZwpRv/T09PDk5OTYuvZJpoQQQgghGq40Dz6dogUkQCuOufR+6DCY7IQRjP3iFrKd2r5wazgvDHmBCcsmEBUQhc1oa8aJCyGEaAjH2JvzJQghziQJSgghhBCi4fweyN5Wc8znAVXli93LKwMSALlluaTuT+WP3f/IsHbDpCaEEEIIIWqREtZCCCGEaDijDToMrdpWdGB1gCmAvPK8WoeXuEsY12UcrQJbncFJCiGEEOJcIZkSQgghhGg4SxBc/SxYQ8nrMpySoJboraEE4mdM3BjmbZ2HT9UKXOoUHTfG34jFIF1ZhBBCCFE3CUoIIYQQonHsUeRc9hiTv7mHHQU7ABjSZgiPXfwYi0YsYk76HFRVZVLCbbTcvwG8qtbtw2ht5okLIYQQ4mwjyzeEEEII0Sg+v4/FOz+qDEgAfLvvW3YV7CLeEc9TF83gX/qWJLw/EeuHf4DZfeDo/macsRBCCCHOVhKUEEIIIUSjuP1utuZvrTWekZ8BgG37Mmzf/Qvyf9N2+Dyw6j/gdZ/JaQohhDhL6PX6lPj4+IS4uLjE4cOHty8uLq7zc+jAgQM75ubm6ht7/dzcXP3MmTMjTn2mojlIUEIIIYQQjWI1WLm6/dW1xgfEDKj4Sal9klLHmBBCiAuC2Wz2Z2RkbN25c+cWo9Gozpo1q0YAwe/34/P5SE1N3RUeHu5r7PXz8vL0r7/+eoumm7E4kyQoIYQQQohG6xPVh/t73k+YJYyYwBieG/gcLWwV7wfjLgebo+pgvQn6TQWDqXkmK4QQosE2pR5wvPnIqqSXJ3+b8uYjq5I2pR5w/P5ZDde/f/+SXbt2mbdv325q37594vjx49skJiYmZGZmmqKjo5OysrIM99xzT3T1zIcHH3yw1RNPPBFZWFio69u3b6eEhIQunTp1Spg/f34IwLRp02L2799vjo+PT5g0aVIMwGOPPRbZtWvXLp06dUp44IEHpAXUWUwKXQohhBCi0UIsIUxImMC1Ha4FBRwWBzql4ruOwEiYvBrSF0J5EaTcDvaWzTpfIYQQv29T6gHH6g92tfV5/ToAZ6HbtPqDXW0BkgbG5J/q9T0eDytWrAi64oorigD27NljefXVV/fMnz9/X/Xjxo8fnz916tQ2jz76aA7Ap59+Grp8+fKdNpvN//nnn+9yOBz+rKwsQ58+feLHjRt3dNasWQdGjBhhzcjI2Arw0UcfBe3atcuycePGbaqqctlll3VctmxZ4PDhw0tO9RlE05OghBBCCCEaz5mPsfwo4V63lhWhVEu+1Om0bhsDpjXf/IQQQjRa2hd7oo8FJI7xef26tC/2RJ9KUMLlcuni4+MTAPr06VN8//335+7du9fYsmVL99ChQ0uPP75fv35leXl5hj179hizsrIMwcHBvri4OLfL5VKmTp0as2bNmkCdTkd2drbpwIEDtT7TLl++PGjlypVBCQkJCQBOp1OXkZFhkaDE2UmCEkIIIYRonNJcWHI/ZCzVtsM6wITPIUiyIYQQ4lzmLHTXuc6uvvGGOlZT4vhxm83mr++ckSNHFsyfPz/08OHDxtGjR+cDzJ0715GXl2fYtGnTNrPZrEZHRyeVlZXVKkmgqipTp07Neuihh3JPZd7izJCaEkIIIYRonJyMqoAEQF4mrJ0j3TWEEOIcZws21fmLvL7x0+nWW2/NX7x4sWPp0qWh48ePLwAoLCzUh4eHe8xms7pkyRL7oUOHTADBwcG+0tLSys+2w4cPL5o3b154YWGhDmD37t3GgwcPyhfyZyn5ByOEEEKIxsnJqD12ZBP4XFLM8jzh8/nJLXWzfl8BIVYjcZF2wgPNzT0tIcRp1uuq2IPVa0oA6A06f6+rYg+e8bn06lVeWlqqi4yMdLdt29YDMHHixPzhw4d37Nq1a5fExERnu3btygGioqJ8KSkpJXFxcYlDhgwpnDt37oEtW7ZYLrroonjQMjIWLFiwOzo62numn0P8PkVV1eaeQ5Po1auXmpaW1tzTEEIIIc5/eZnwUgpUfw8x+nVIGtN8cxJNal++kxEv/EBRufb+PaFlEO/8oTfhdglMCHE2UxRlnaqqvaqPpaen70lOTm7wMoZNqQccaV/siXYWuk22YJO711WxB5uiyKW4sKWnp4cnJyfH1rVPMiWEEEII0TiBkTDuA/jyL+Aqht6ToMOQ5p6VaCLlHh8vfrOzMiABsDWriC2HihjYOeIEZwohzgdJA2PyJQghziQJSgghhBCiccyB0PEyaNkdVD9YQ2XZxnnE6/OTU+yqNZ5bUntMCCGEOFVS6FIIIYQQjacoEBgB9kgJSJxnAi1G7ujfrsaYxaijb4ewZpqREEKI85lkSgghhBBCiBq6tw7hjdsv4tUffiPEamTaFZ0ID5TgkxDnKL/f71d0Ot35UUxQnHP8fr8C1Nv+VYISQgghhBCihmCrkSHxLUhpG4pBpxBglreMQpzDNufk5CREREQUSmBCnGl+v1/JyckJBjbXd4z8DSOEEEIIIeoUbDU29xSEEKfI6/VOPHz48GuHDx/uiizfF2eeH9js9Xon1neABCWEEEIIIYQQ4jyVkpKSDYxq7nkIUR+JlAkhhBBCCCGEEKJZSFBCCCGEEEIIIYQQzUKCEkIIIYQQQgghhGgWEpQQQgghhBBCCCFEs5CghBBCCCGEEEIIIZqFBCWEEEIIIYQQQgjRLCQoIYQQQgghhBBCiGYhQQkhhBBCCCGEEEI0CwlKCCGEEEIIIYQQollIUEIIIYQQ4gzweP2UuDzNPQ0hhBDirHLagxKKougVRdmgKMrSiu0FiqJsVxRls6IobyiKYqzjnO6KovykKMoWRVE2Kopy0+mepxBCCCHE6ZJVWMZTX2zjj+9uYPnmwxQ43c09JSGEEOKscCYyJe4HtlXbXgDEA0mAFZhYxzlO4DZVVROBYcDziqKEnO6JCiGEEEI0tZzicq6f/SNv/riH77fnMHn+OpZtOozPrzb31IQQQohmd1qDEoqixABXA68dG1NV9Qu1AvAzEHP8eaqq7lBVdWfFz4eAbCDidM5VCCGEEOJ0OHi0nKzC8hpjr6/aTUGpZEsIIYQQpztT4nngYcB//I6KZRu3AstPdAFFUXoDJiDzdExQCCGEEOJ0shr1tcaCLAZ0UtlLCCGEOH1BCUVRRgDZqqquq+eQ2cBKVVV/OME1WgLzgDtUVa0rsHG3oihpiqKk5eTkNMm8hRBCCCGaUrjdRN/2jsptvU5hxtVdcASYm3FWQgghxNlB0VZRnIYLK8q/0DIhvIAFCAI+UlV1vKIoTwA9gOvrCjZUnB8EfA/8S1XVD37vfr169VLT0tKaavpCCCGEEE0mt8RFRlYxe/NKGdApgvAAEzazobmnJYQ4zyiKsk5V1V7NPQ8hGuO0BSVq3ERRBgHTVVUdoSjKROAPwFBVVcvqOd4ELAOWqKr6fEPuIUEJIYQQQgghxIVMghLiXNQcqxnnAJHAT4qi/KooyuMAiqL0UhTlWEHMG4FLgdsrjvlVUZTuzTBXIYQQQgghhBBCnCZnJFPiTJBMCSGEEEIIIcSFTDIlxLlI6j4LIYQQQgghhBCiWUhQQgghhBBCCCGEEM1Cyj4LIYQQQohmo6oqeSVu/KjYzUasJn1zT0kIIcQZJEEJIYQQQgjRLJwuL+v3FfDXTzaTU+xidEoM9w+NIyzQ3NxTE0IIcYbI8g0hhBBCiNPE71fJK3FRVO5p7qmclQrKPEx48xf25Dkpdft456e9LPplH16fv7mnJoQQ4gyRoIQQQgghxGlQ4HTzwboD3PbGz/zp3fVsP1yE2+tr7mmdVbYcLMTnr9kJ7otNhykskyCOEEJcKGT5hhBCCCFEE1NVle+3Z/PI4o2VY2t3r+b76YOICrY248zOLrHhAbXGEloFYZO6EkIIccGQTAkhhBBCiCZWWOZhwZp9NcbKPX427DvaTDM6O7Wwm7mzfzsURdtuG2bjgcs6YTXJ92ZCCHGhkN/4QgghhBBNzGTQ0SrEAntrjkcGWZpnQmepEJuJ+4bGcWf/dri9fgLMBiLsUuRSCCEuJBKUEEIIIYRoYjaTgQev6Mz3O3IoKvMC0K9jGG3DbM08s7NPsNVIsNXY3NMQQgjRTCQoIYQQQghxGrQOtfH1AwPZcaSYEJuJlsEWaXUphBBCHEeCEkIIIYQQp4Fep9AiyEILWbJxQShze8kvdePzqxj0OlqFSEFTIYRoCAlKCCGEEEIIcQoKnS427C9k2vvp5JW66RxpZ+6tKXV2F/n/9u4+2O67rhP4+5Pk5rFJSJrQB1Io8iDLQ6k1iFhwoFVA6RQsausUts5OZVkBWR0pdlipIzhSWKU744DLVnbcoQqKCwgWbNXluRYDtKWYQhGrpLQ0LS15aB6a3O/+cU9DkqYlufee8809eb1m7uT8fud8z/3kM3fOOfd9v9/vD4ADufoGAADMwPbdk/nVq76Ue7bvTpJ87Ttb88a/uil3fG9H58oAjn5CCQAAmIGtO/fk/t17Dzj3pX+/N5OtU0EAc4hQAgAAZmD54gVZunD+AefOeOyqzK9OBQHMIUIJAI4p392+Oxvv2JJrvnpnvn3fjuzYvad3ScAct2zhvLzrwjOy5riFSZKnnLg8l7/8tJy40maXAD+IjS4BOGbcd//uXP7xW/KBDd9KkkzMr/zZr/x4nnXq6s6VAXPZyqWL8uzHr86HX3Nm9k62TMybl5NXCSQADoeZEgAcM7bu3LMvkEiSB/a2XPaRr+aebbs6VgWMgyULF2TdqqV53PHLBBIAR0AoAcAx4+CN6JJk87Zd2Ws3OgCALoQSABwzVi9bmJNWLj7g3C+uX5eVSyc6VQQAcGyzpwQAx4y1yxflL1/9nPzhNV/PrXdty0tPPznnnfGYLFow/wcPBgBg1gklADimrFu1NG992dOzc8/erFw8kfnzTRoEAOhFKAFjYs/eyXx3++5MtmTxxLw8aunC3iXBUWvpogVZushbIABAbz6RwRi4f/ee/OM3v5tLPnhj7t62O895wvG54vzTc8KKxT94MAAAQCfmrMIY2LLjgbzq/2zI3dt2J0mu+5d7cvknbsn2XXs6VwYAAPDwzJSAMXD7fTuy56BLGl73L/dk++49WWaKOhyRu7buzI3f+l72Tk7mjMeuytrli1JVvcsCABhLfluBMXDSyiWZV8n+ucTppzwqSydcUQCOxF1bdubn3vX53H7fjiTJ2uMW5aOve25OXGkpFADAMFi+AWNgxZKJvP3nn5mlC6dCiKecuDy/fc5Tc9ziic6Vwdzy8Zvv3BdIJMnmbbvygQ3/3rEiAIDxZqYEjIHjFi3IOaedlOc9aU1275nMkoXzs+a4Rb3Lgjln89adDzl31/d2ZXKyZd48SzgAAGabmRIwJhZPzM8JKxbnlNVLBRIwTS//0VMyf7/woSr5jz9xqkACAGBIzJQAgIETVy7KR197Zq74u1uzZ7Ll185+Ytatsp8EAMCwCCUAYGDJxII89eSVeef5p6el5bhF9mUBABgmoQQAHMSldAEARsOeEgAAAEAXQgkAAACgC6EEAAAA0IVQAgAAAOhCKAEAAAB0IZQAAAAAuhBKAAAAAF0IJQAAAIAuhBIAAABAF0IJAAAAoAuhBAAAANCFUAIAAADoQigBAAAAdCGUAAAA5qxtOx/I5q07s+OBvb1LAaZhQe8CAAAApmPTvffnrR/bmK/e8b2c9cOPzuvOflLWHLeod1nAERBKAAAAc87mrbvyiiuvz2333J8k+dPr/i33bN+d3z/vGVm+eKJzdcDhsnwDAACYc+7fvWdfIPGgj998p2UcMMcIJQAAgDln0YL5WTCvDjh30srFqdTDjACORkIJAABgzjlu8YK88Weesu94Yn7l8pefluOXLexYFXCk7CkBAADMOcctWpDz15+SFz/txHz7vh153PFLs3LJRObNM1MC5hKhBAAAMCetWDKRFUsmcsrqpb1LAabJ8g0AAACgC6EEAAAA0IVQAgAAAOhi6KFEVc2vqi9X1ccGx1dV1deq6uaqem9VTTzMuE9U1X0PjgMAAADGyyhmSrw+ycb9jq9K8pQkz0iyJMnFDzPuHUleOeuQ7AEAABGmSURBVNzSAAAAgF6GGkpU1bokL0ly5YPnWmtXt4EkX0iy7lBjW2t/n2TrMOsDAAAA+hn2TIkrklySZPLgOwbLNl6Z5BNDrgEAAAA4Cg0tlKiqc5Lc1Vr74sM85F1JPt1a+8wMvserqmpDVW3YvHnzdJ8GAAC62brzgdyzbVf27n3I3/EAxt4wZ0qcmeTcqrotyfuTnFVV70uSqrosydokvzGTb9Bae09rbX1rbf3atWtnWi8AAIzM3r2T+ebmbfn1D9yQC6+8Pv/787flu9t39y4LYKQWDOuJW2uXJrk0Sarq+Ul+s7X2iqq6OMmLkpzdWhMHAwBwTLpn++687F2fy5Yde5Ikb/2bjdkz2XLxcx+fBfNHsR89QH89Xu3+OMkJSa6rqhuq6s1JUlXrq2rfhphV9Zkkf5nk7KraVFUv6lArAAAMxW333L8vkHjQX274Vu7b8UCnigBGb2gzJfbXWvtkkk8Obh/ye7bWNmS/y4O21p43itoAAKCH1csWPuTcCSsWZ2JedagGoA/zwgAAoIPVyxbm3GeevO946cL5efM5T83KpQ8NKwDG1UhmSgAAAAdavWxhfufcp+U1L3hC7tq6K086YXmOXzbRuyyAkRJKAABAJ6uXLczqZQvzwyf2rgSgD8s3AAAAgC6EEgAAAEAXQgkAAACgC6EEAAAA0IVQAgAAAOhCKAEAAAB0IZQAAAAAuhBKAAAAAF0IJQAAAIAuhBIAAABAF0IJAAAAoAuhBAAAANCFUAIAAADoQigBAAAAdLGgdwEAABxdJidb7t6+K/fv2pvFE/OzYsmCLF3oYyMAs8+7CwAAB/jXu7fnwiuvz51bdmbRgnn5/fOekRc//UTBBACzzvINAAD2uXf77rzhgzflzi07kyS79kzmjX91U7bs3NO5MgDGkVACAIB9Htg7mY13bDnoXMu2nQ90qgiAcSaUAABgn8UL5+cnn7zmgHPLFy3IisUTnSoCYJwJJQAA2GfF4on87kufnuf/8NpUJU9Yuyzvu/jZWbVMKAHA7LNbEQAABzhhxeL8j/NPz649k5lXlTXLF/UuCYAxJZQAAOAhVi5d2LsEAI4Blm8AAAAAXQglAAAAgC6EEgAAAEAXQgkAAACgC6EEAAAA0IVQAgAAAOjCJUEBABiKu7ftyj3bdqcqOX7Zwhx/3KLeJQFwlBFKAAAw6zZv3ZVX/sn1ueXOrUmS09atzHsvelbWLBdMAPB9lm8AADDrrv7KHfsCiSS5adP38smv3dWxIgCORkIJAABmVWstG+/Y8pDzG/cLKQAgEUoAADDLqiq/sH7dQ86/7Ece06EaAI5mQgkAAGbdE9celyvOPz1PWLssT3z0cXn3hWfkcauX9i4LgKOMjS4BAJh1K5cuzLnPPDnPfeKaZHD1jarqXRYARxmhBAAAQzFvXrnaBgCPyPINAAAAoAuhBAAAANCFUAIAAADoQigBAAAAdCGUAAAAALoQSgAAAABdCCUAAACALoQSAAAAQBdCCQAAAKALoQQAAADQhVACAAAA6EIoAQAAAHQhlAAAAAC6EEoAAAAAXQglAAAAgC6EEgAAAEAXQgkAAACgC6EEAAAA0IVQAgAAAOhCKAEAAAB0MfRQoqrmV9WXq+pjg+OrquprVXVzVb23qiYeZtxFVXXr4OuiYdcJAAAAjNYoZkq8PsnG/Y6vSvKUJM9IsiTJxQcPqKrVSS5L8uwkP5bksqpaNfxSAQAAgFEZaihRVeuSvCTJlQ+ea61d3QaSfCHJukMMfVGSa1tr322t3Zvk2iQvHmatAAAAwGgNe6bEFUkuSTJ58B2DZRuvTPKJQ4x7TJJv7Xe8aXAOAAAAGBNDCyWq6pwkd7XWvvgwD3lXkk+31j5zqOGHONcO8T1eVVUbqmrD5s2bZ1AtAAAAMGrDnClxZpJzq+q2JO9PclZVvS9JquqyJGuT/MbDjN2U5JT9jtcl+fbBD2qtvae1tr61tn7t2rWzWTsAAAAwZEMLJVprl7bW1rXWTk1yQZJ/aK29oqouztSeEb/UWnvIso6Bv03ywqpaNdjg8oWDcwAAAMCYGMXVNw72x0lOSHJdVd1QVW9OkqpaX1VXJklr7btJ3pLknwZfvzs4BwAAAIyJmroIxty3fv36tmHDht5lAAAAdFFVX2ytre9dBxyJHjMlAAAAAIQSAAAAQB9CCQAAAKALoQQAAADQhVACAAAA6EIoAQAAAHQhlAAAAAC6EEoAAAAAXQglAAAAgC6EEgAAAEAXQgkAAACgC6EEAAAA0IVQAgAAAOhCKAEAAAB0IZQAAAAAuhBKAAAAAF0IJQAAAIAuhBIAAABAF0IJAAAAoAuhBAAAANCFUAIAAADoQigBAAAAdCGUAAAAALoQSgAAAABdCCUAAACALoQSAAAAQBdCCQAAAKALoQQAAADQhVACAAAA6EIoAQAAAHQhlAAAAAC6EEoAAAAAXQglAAAAgC6EEgAAAEAXQgkAAACgC6EEAAAA0IVQAgAAAOhiQe8CAAAYf3dt2Zmrv3Jnvn3fjvzC+nU5+VFLsmyRj6IAxzrvBAAADNXmrbty3rs/n0337kiSXPnZb+aDr/6JnPG4VZ0rA6A3yzcAABiqW+7csi+QSJLJlvzhtV/Plp0PdKwKgKOBUAIAgKFq7RDn0g55HoBji1ACAICh+g8nLc/JKxfvO65K/uvZT87KJRMdqwLgaGBPCQAAhmrt8sX58GvOzIduuD2337sjFz77sXnMqqW9ywLgKCCUAABg6B69YnH+808+oXcZABxlLN8AAAAAuhBKAAAAAF0IJQAAAIAuhBIAAABAF0IJAAAAoAuhBAAAANCFUAIAAADoQigBAAAAdCGUAAAAALoQSgAAAABdCCUAAACALoQSAAAAQBdCCQAAAKALoQQAAADQxdBDiaqaX1VfrqqPDY5fW1XfqKpWVWseYdzlVXXz4Ov8YdcJAAAAjNYoZkq8PsnG/Y4/l+Snkvzbww2oqpckOSPJ6UmeneQNVbVimEUCAAAAozXUUKKq1iV5SZIrHzzXWvtya+22HzD0qUk+1Vrb01rbnuTGJC8eWqEAAADAyA17psQVSS5JMnmE425M8jNVtXSwxOMFSU6Z7eIAAACAfoYWSlTVOUnuaq198UjHttauSXJ1ks8n+fMk1yXZc4jv8aqq2lBVGzZv3jzTkgEAAIARGuZMiTOTnFtVtyV5f5Kzqup9hzu4tfZ7rbXTW2s/naSS3HqIx7yntba+tbZ+7dq1s1U3AAAAMAJDCyVaa5e21ta11k5NckGSf2itveJwxg6u2HH84PZpSU5Lcs2wagUAAABGbxRX3zhAVf1aVW1Ksi7JTVV15eD8+gdvJ5lI8pmq+uck70nyitbaQ5ZvAAAAAHNXtdZ61zAr1q9f3zZs2NC7DAAAgC6q6outtfW964AjMfKZEgAAAACJUAIAAADoZGyWb1TV5iT/1ruOI7Amyd29izgG6fvo6fno6Xkf+j56ej56ej56et7HXO3741prLkvInDI2ocRcU1UbrPcaPX0fPT0fPT3vQ99HT89HT89HT8/70HcYHcs3AAAAgC6EEgAAAEAXQol+3tO7gGOUvo+eno+enveh76On56On56On533oO4yIPSUAAACALsyUAAAAALoQSgxRVX2gqm4YfN1WVTcMzh9fVf+vqrZV1R/9gOd4XVV9raq+WlVvH03lc9dMe15Vv1NVt+/3HD87uurnrtn4WR88/jerqlXVmuFXPbfNws/6W6rqpsH4a6rq5NFVPzfNQs/fUVW3DPr+oap61Oiqn7tmoe+/MHgPnawqO+kfhlno+eqquraqbh38u2p01c9ND9fzwX2XVtU3Bp8HX/Qw48+qqi9V1c1V9adVtWB01c9ds9D3swd9v6GqPltVTxxd9TA+vGANUWvt/AdvV9UfJPne4HBnkt9O8vTB1yFV1QuSvDTJaa21XVX16CGWOxZm2vOBd7bW/vtwKhxPs9H3qjolyU8n+fchlTlWZqHn72it/fZg/K8leXOSVw+n2vEwCz2/NsmlrbU9VXV5kkuTvHFI5Y6NWej7zUnOS/I/h1XjuJmFnv9Wkr9vrb2tqn5rcOxn/RE8XM+r6qlJLkjytCQnJ/m7qnpya23vfo+fl+RPk5zdWvt6Vf1ukouS/MkI/wtz0kz6PvDuJC9trW2sql9N8t+S/PIoaodxYqbECFRVJfnFJH+eJK217a21z2bqzf2R/Jckb2ut7RqMu2uohY6RGfScGZhh39+Z5JIkNro5AtPteWtty36Hy6Lvh20GPb+mtbZncPiPSdYNtdAxM4O+b2ytfW0EJY6dGbymvzRTvyRn8O/LhlbkmDm455nq5ftba7taa/+a5BtJfuygYccn2dVa+/rg+NokLx9FveNimn1Ppt47Vwxur0zy7WHXCuNIKDEaz0vyndbarUc47slJnldV11fVp6rqWUOobVxNt+dJ8trB9Or3mnJ6xKbV96o6N8ntrbUbh1PWWJv2z3pV/V5VfSvJhZmaKcHhmcnry4P+U5KPz1I9x4rZ6DtHZro9P6G1dkeSDP410/PwHdzzxyT51n73bxqc29/dSSb2W57080lOGWqV42c6fU+Si5NcXVWbkrwyyduGWiWMKcs3Zqiq/i7JiYe4602ttY8Mbv9Svp+8HokFSVYl+fEkz0ryF1X1Q+0Yv2TKkHv+7iRvyVTy/ZYkf5CpXx6OecPqe1UtTfKmJC+cWYXjZ8g/62mtvSnJm6rq0iSvTXLZtAodI8Pu+eB7vCnJniRXTfc5xs0o+s6B9Hz0ptnzOsTjD/gc2FprVXVBkndW1aIk12TqNYYMr+8Dv57kZ1tr11fVG5L8YaaCCuAICCVmqLX2U490/2CjofOS/Og0nn5Tkv87CCG+UFWTSdYk2TyN5xobw+x5a+07+z3P/0rysSMucEwNse9PSPL4JDdOzZ7MuiRfqqofa63dOZ1ax8WQX1/292dJ/iZCiaH3vKouSnJOptZ+H9MB8/5G+LPOwJB7/p2qOqm1dkdVnZTE8tNMu+ebcuCsh3U5xBKB1tp1mfprf6rqhZmabUuG1/eqWpvkma216wenPpDkEzMuGI5Blm8M308luaW1tmkaYz+c5KwkqaonJ1mYqSl6PLJp93zw4elBP5epDdI4PNPqe2vtK621R7fWTm2tnZqpDwJnHOuBxGGayc/6k/Y7PDfJLbNW1XibSc9fnKnN/s5trd0/65WNt5m8lzI9M+n5X2dqo8UM/v3IIzyW7ztUz/86yQVVtaiqHp/kSUm+cPDABzdDH8yUeGOSPx5BveNiun2/N8nKwWf0ZGqz7o1DrxbGkFBi+C7IIaY+VtVtmZri9ctVtWmwy2+q6sr91gS+N8kPVdXNSd6f5CJ/WTssM+n526vqK1V1U5IXZGpaHodnJn1nembS87fV1KXjbsrU0pnXj6jmuW4mPf+jJMuTXFtTl4/zS8Phm3bfq+rnBuu9n5Pkb6rqb0dX9pw2o9eXJD9dVbdm6hc16+wPz0N63lr7apK/SPLPmfor/GsevAJEVV1d37+c8xuqamOSm5J8tLX2D6Mre86bVt8HGxf/SpK/qqobM7WnxBtGWjmMifI7LgAAANCDmRIAAABAF0IJAAAAoAuhBAAAANCFUAIAAADoQigBAAAAdCGUAIAjUFXbetcAADAuhBIAAABAF0IJAJiGmvKOqrq5qr5SVecPzj+/qj5ZVR+sqluq6qqqqt71AgAcjRb0LgAA5qjzkpye5JlJ1iT5p6r69OC+H0nytCTfTvK5JGcm+WyPIgEAjmZmSgDA9Dw3yZ+31va21r6T5FNJnjW47wuttU2ttckkNyQ5tVONAABHNaEEAEzPIy3J2LXf7b0xMxEA4JCEEgAwPZ9Ocn5Vza+qtUl+MskXOtcEADCn+MsNAEzPh5I8J8mNSVqSS1prd1bVU/qWBQAwd1RrrXcNAAAAwDHI8g0AAACgC6EEAAAA0IVQAgAAAOhCKAEAAAB0IZQAAAAAuhBKAAAAAF0IJQAAAIAuhBIAAABAF/8fYKSXsy0EH04AAAAASUVORK5CYII=">
            <a:extLst>
              <a:ext uri="{FF2B5EF4-FFF2-40B4-BE49-F238E27FC236}">
                <a16:creationId xmlns:a16="http://schemas.microsoft.com/office/drawing/2014/main" id="{428FA648-64AA-4826-8B86-34867113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5" y="0"/>
            <a:ext cx="11376949" cy="631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8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A3B859-417C-4C95-B996-357F286B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54A74-C823-4130-BC09-CBB18B5A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EA9FD-8477-4582-96C6-B6CBA612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13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FD7F5B-A3D8-4186-8C5E-66A6F9DE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59" y="1128408"/>
            <a:ext cx="9196482" cy="510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2CF402-32E4-4DDE-8F99-860A28E2B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525"/>
            <a:ext cx="12192000" cy="6139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8A337-6ECA-4A44-BAF7-D2F7A51EBF89}"/>
              </a:ext>
            </a:extLst>
          </p:cNvPr>
          <p:cNvSpPr/>
          <p:nvPr/>
        </p:nvSpPr>
        <p:spPr>
          <a:xfrm>
            <a:off x="9325947" y="1208314"/>
            <a:ext cx="2603241" cy="190811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49699-905A-4EB0-ABD7-01EC001F05B2}"/>
              </a:ext>
            </a:extLst>
          </p:cNvPr>
          <p:cNvSpPr/>
          <p:nvPr/>
        </p:nvSpPr>
        <p:spPr>
          <a:xfrm>
            <a:off x="9603221" y="2420820"/>
            <a:ext cx="144000" cy="144000"/>
          </a:xfrm>
          <a:prstGeom prst="ellipse">
            <a:avLst/>
          </a:prstGeom>
          <a:solidFill>
            <a:srgbClr val="A23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ADC1D9-D45A-46A2-ADCD-734207F936F0}"/>
              </a:ext>
            </a:extLst>
          </p:cNvPr>
          <p:cNvSpPr/>
          <p:nvPr/>
        </p:nvSpPr>
        <p:spPr>
          <a:xfrm>
            <a:off x="9603221" y="2055695"/>
            <a:ext cx="144000" cy="144000"/>
          </a:xfrm>
          <a:prstGeom prst="ellipse">
            <a:avLst/>
          </a:prstGeom>
          <a:solidFill>
            <a:srgbClr val="72B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17C605-6B1E-4C83-ACEC-18D2DAB2F8C6}"/>
              </a:ext>
            </a:extLst>
          </p:cNvPr>
          <p:cNvSpPr/>
          <p:nvPr/>
        </p:nvSpPr>
        <p:spPr>
          <a:xfrm>
            <a:off x="9603221" y="1690570"/>
            <a:ext cx="144000" cy="144000"/>
          </a:xfrm>
          <a:prstGeom prst="ellipse">
            <a:avLst/>
          </a:prstGeom>
          <a:solidFill>
            <a:srgbClr val="F69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AC327F-5646-4780-84FC-F32B61E79861}"/>
              </a:ext>
            </a:extLst>
          </p:cNvPr>
          <p:cNvSpPr/>
          <p:nvPr/>
        </p:nvSpPr>
        <p:spPr>
          <a:xfrm>
            <a:off x="9603221" y="1325445"/>
            <a:ext cx="144000" cy="144000"/>
          </a:xfrm>
          <a:prstGeom prst="ellipse">
            <a:avLst/>
          </a:prstGeom>
          <a:solidFill>
            <a:srgbClr val="38A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ABB6C9-A23E-47B5-BCAD-B1A9B226BE43}"/>
              </a:ext>
            </a:extLst>
          </p:cNvPr>
          <p:cNvSpPr/>
          <p:nvPr/>
        </p:nvSpPr>
        <p:spPr>
          <a:xfrm>
            <a:off x="9603221" y="2785945"/>
            <a:ext cx="144000" cy="144000"/>
          </a:xfrm>
          <a:prstGeom prst="ellipse">
            <a:avLst/>
          </a:prstGeom>
          <a:solidFill>
            <a:srgbClr val="D25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C17C4-C237-404B-8573-A2E5485A782F}"/>
              </a:ext>
            </a:extLst>
          </p:cNvPr>
          <p:cNvSpPr txBox="1"/>
          <p:nvPr/>
        </p:nvSpPr>
        <p:spPr>
          <a:xfrm>
            <a:off x="9834464" y="2663345"/>
            <a:ext cx="209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Private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C7E8C9-D7F7-4FA4-8116-897008560ED5}"/>
              </a:ext>
            </a:extLst>
          </p:cNvPr>
          <p:cNvSpPr txBox="1"/>
          <p:nvPr/>
        </p:nvSpPr>
        <p:spPr>
          <a:xfrm>
            <a:off x="9834464" y="2303894"/>
            <a:ext cx="209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Catholic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B1851C-AC4D-4974-AC6E-85A722E74DAF}"/>
              </a:ext>
            </a:extLst>
          </p:cNvPr>
          <p:cNvSpPr txBox="1"/>
          <p:nvPr/>
        </p:nvSpPr>
        <p:spPr>
          <a:xfrm>
            <a:off x="9834464" y="1934017"/>
            <a:ext cx="209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Charter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CB69A9-1829-4871-914C-491B7B6B3098}"/>
              </a:ext>
            </a:extLst>
          </p:cNvPr>
          <p:cNvSpPr txBox="1"/>
          <p:nvPr/>
        </p:nvSpPr>
        <p:spPr>
          <a:xfrm>
            <a:off x="9834464" y="1574566"/>
            <a:ext cx="209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A57C6A-E3CC-4C6E-9541-D98CEF2C055D}"/>
              </a:ext>
            </a:extLst>
          </p:cNvPr>
          <p:cNvSpPr txBox="1"/>
          <p:nvPr/>
        </p:nvSpPr>
        <p:spPr>
          <a:xfrm>
            <a:off x="9834464" y="1206774"/>
            <a:ext cx="209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Private Special Ed</a:t>
            </a:r>
          </a:p>
        </p:txBody>
      </p:sp>
    </p:spTree>
    <p:extLst>
      <p:ext uri="{BB962C8B-B14F-4D97-AF65-F5344CB8AC3E}">
        <p14:creationId xmlns:p14="http://schemas.microsoft.com/office/powerpoint/2010/main" val="52135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8B492-44E8-439E-825A-A47D6C0C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Trips and Schools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D1E96-E842-4DEF-BBE5-62F8976B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4083" y="4670246"/>
            <a:ext cx="6037903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Combining trips and schools, switching to a card view, and preliminary 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 descr="Bus">
            <a:extLst>
              <a:ext uri="{FF2B5EF4-FFF2-40B4-BE49-F238E27FC236}">
                <a16:creationId xmlns:a16="http://schemas.microsoft.com/office/drawing/2014/main" id="{944223F9-A8BE-4821-BB6A-7AB3EB93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679" y="136525"/>
            <a:ext cx="3084513" cy="30845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35B70-3835-478B-89C4-47ED2C55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17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B01C33-BA53-4F9B-83AB-91F341B4AD2B}" type="datetime1"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10/16/2019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3A66-8813-4802-B636-22038B3F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454D5B-F183-41AF-8BB9-52F6B48C3402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Graphic 11" descr="Schoolhouse">
            <a:extLst>
              <a:ext uri="{FF2B5EF4-FFF2-40B4-BE49-F238E27FC236}">
                <a16:creationId xmlns:a16="http://schemas.microsoft.com/office/drawing/2014/main" id="{3CFF0E35-67F9-4469-BEE2-8AC9DB61D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014" y="3445788"/>
            <a:ext cx="3093124" cy="3093124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BC4373BA-1EEB-4CFE-B61B-3F15C077F09E}"/>
              </a:ext>
            </a:extLst>
          </p:cNvPr>
          <p:cNvSpPr/>
          <p:nvPr/>
        </p:nvSpPr>
        <p:spPr>
          <a:xfrm>
            <a:off x="2270511" y="2926080"/>
            <a:ext cx="746449" cy="746449"/>
          </a:xfrm>
          <a:prstGeom prst="plus">
            <a:avLst>
              <a:gd name="adj" fmla="val 48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9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8C7A-CD36-42B4-A236-33C38FFA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GB" dirty="0"/>
              <a:t>Buffers around schools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71D6A2-C93F-4F79-8B1C-BAEBC5B07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A140-DDC3-41DF-88B5-B0696237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C244D-0BF0-4643-ABE1-74092A12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1EE40-BE15-41BD-8019-619F2FBD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834" y="611409"/>
            <a:ext cx="8399228" cy="57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2D9C9B-4A77-47BB-889C-AE038CD3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 distribution by buffer result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5751CE-EB00-4742-8DCC-8C24F455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44" y="1352589"/>
            <a:ext cx="3550193" cy="465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Out of 2.75 million journeys between 1 and 7 pm on ‘normal’ days:</a:t>
            </a:r>
          </a:p>
          <a:p>
            <a:r>
              <a:rPr lang="en-GB" sz="2400" dirty="0"/>
              <a:t>1.39 million are within 0.25 miles of a BPS school.</a:t>
            </a:r>
          </a:p>
          <a:p>
            <a:r>
              <a:rPr lang="en-GB" sz="2400" dirty="0"/>
              <a:t>1.36 million are not.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DB46-48B9-4A5A-9C9F-8F9775F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16158-BC87-4F26-B800-11E73A11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16</a:t>
            </a:fld>
            <a:endParaRPr lang="en-GB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FD7E8A18-4186-458A-8B1A-221E30F8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837" y="1246828"/>
            <a:ext cx="7144304" cy="47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2D9C9B-4A77-47BB-889C-AE038CD3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view by card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5751CE-EB00-4742-8DCC-8C24F455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44" y="1352589"/>
            <a:ext cx="3550193" cy="4657109"/>
          </a:xfrm>
        </p:spPr>
        <p:txBody>
          <a:bodyPr>
            <a:normAutofit/>
          </a:bodyPr>
          <a:lstStyle/>
          <a:p>
            <a:r>
              <a:rPr lang="en-GB" sz="2400" dirty="0"/>
              <a:t>40,586 unique cards</a:t>
            </a:r>
          </a:p>
          <a:p>
            <a:r>
              <a:rPr lang="en-GB" sz="2400" dirty="0"/>
              <a:t>Mean: 68 trips</a:t>
            </a:r>
          </a:p>
          <a:p>
            <a:r>
              <a:rPr lang="en-GB" sz="2400" dirty="0"/>
              <a:t>Std dev: 66 trips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DB46-48B9-4A5A-9C9F-8F9775F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16158-BC87-4F26-B800-11E73A11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17</a:t>
            </a:fld>
            <a:endParaRPr lang="en-GB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081471-8CC2-49CF-9E66-230306D8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17" y="1553072"/>
            <a:ext cx="6111981" cy="42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9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812872-44C1-4216-9409-F59BAB88D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773" y="1456164"/>
            <a:ext cx="6122583" cy="440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82D9C9B-4A77-47BB-889C-AE038CD3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 distribution by buffer result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5751CE-EB00-4742-8DCC-8C24F455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44" y="1352589"/>
            <a:ext cx="3550193" cy="4657109"/>
          </a:xfrm>
        </p:spPr>
        <p:txBody>
          <a:bodyPr>
            <a:normAutofit/>
          </a:bodyPr>
          <a:lstStyle/>
          <a:p>
            <a:r>
              <a:rPr lang="en-GB" sz="2400" dirty="0"/>
              <a:t>Is 0.25 miles too conservative? Would 0.5 miles capture too many non-school trips?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DB46-48B9-4A5A-9C9F-8F9775F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16158-BC87-4F26-B800-11E73A11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8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2D9C9B-4A77-47BB-889C-AE038CD3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tap time and proximity to schools correlated?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ADB46-48B9-4A5A-9C9F-8F9775F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16158-BC87-4F26-B800-11E73A11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19</a:t>
            </a:fld>
            <a:endParaRPr lang="en-GB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DF8117A8-15E4-4A9B-B9CF-F98B03D3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73" y="1104132"/>
            <a:ext cx="7627952" cy="51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D645CEB-ACB3-4AFA-B043-024E3AE8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45" y="1352589"/>
            <a:ext cx="3275838" cy="465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A slightly negative correlation between the probability that a given card taps near a school and the average time of that same card’s taps.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400" dirty="0"/>
              <a:t>99.99% confidence interval is shown.</a:t>
            </a:r>
          </a:p>
        </p:txBody>
      </p:sp>
    </p:spTree>
    <p:extLst>
      <p:ext uri="{BB962C8B-B14F-4D97-AF65-F5344CB8AC3E}">
        <p14:creationId xmlns:p14="http://schemas.microsoft.com/office/powerpoint/2010/main" val="192119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FF2CE5-A24C-4C89-9371-FA57932D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AA1F38-21B8-4C86-8D3D-E99A2F7C3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86" y="1327638"/>
            <a:ext cx="10616712" cy="4657109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600" dirty="0"/>
              <a:t>Trips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Schools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600" dirty="0"/>
              <a:t>Trips and Schools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9A719-6E53-4870-AA14-CAD20F05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1C33-BA53-4F9B-83AB-91F341B4AD2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5C03D-05BD-46AF-913C-F6EAB398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B8F8A-5D39-4077-9EAC-A10CE3A5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796" y="379658"/>
            <a:ext cx="7527748" cy="5625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45311D-C351-4E12-AE08-B0099FC7CF6E}"/>
              </a:ext>
            </a:extLst>
          </p:cNvPr>
          <p:cNvSpPr txBox="1"/>
          <p:nvPr/>
        </p:nvSpPr>
        <p:spPr>
          <a:xfrm>
            <a:off x="8643796" y="5916687"/>
            <a:ext cx="290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WBUR/Ted S. Warren/AP</a:t>
            </a:r>
          </a:p>
        </p:txBody>
      </p:sp>
    </p:spTree>
    <p:extLst>
      <p:ext uri="{BB962C8B-B14F-4D97-AF65-F5344CB8AC3E}">
        <p14:creationId xmlns:p14="http://schemas.microsoft.com/office/powerpoint/2010/main" val="164499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15F9-4AF5-4414-A073-DFB9CE763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Classifying Cards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2AF93B1-2A1C-4082-BCC5-4E61D5280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0266"/>
              </p:ext>
            </p:extLst>
          </p:nvPr>
        </p:nvGraphicFramePr>
        <p:xfrm>
          <a:off x="492981" y="1846564"/>
          <a:ext cx="11243145" cy="3809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715">
                  <a:extLst>
                    <a:ext uri="{9D8B030D-6E8A-4147-A177-3AD203B41FA5}">
                      <a16:colId xmlns:a16="http://schemas.microsoft.com/office/drawing/2014/main" val="1292342683"/>
                    </a:ext>
                  </a:extLst>
                </a:gridCol>
                <a:gridCol w="3747715">
                  <a:extLst>
                    <a:ext uri="{9D8B030D-6E8A-4147-A177-3AD203B41FA5}">
                      <a16:colId xmlns:a16="http://schemas.microsoft.com/office/drawing/2014/main" val="2101721049"/>
                    </a:ext>
                  </a:extLst>
                </a:gridCol>
                <a:gridCol w="3747715">
                  <a:extLst>
                    <a:ext uri="{9D8B030D-6E8A-4147-A177-3AD203B41FA5}">
                      <a16:colId xmlns:a16="http://schemas.microsoft.com/office/drawing/2014/main" val="897753157"/>
                    </a:ext>
                  </a:extLst>
                </a:gridCol>
              </a:tblGrid>
              <a:tr h="1269798"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bg1"/>
                          </a:solidFill>
                        </a:rPr>
                        <a:t>Mean tap time before 5 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0" dirty="0">
                          <a:solidFill>
                            <a:schemeClr val="bg1"/>
                          </a:solidFill>
                        </a:rPr>
                        <a:t>Mean tap time </a:t>
                      </a:r>
                      <a:br>
                        <a:rPr lang="en-GB" sz="3200" b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3200" b="0" dirty="0">
                          <a:solidFill>
                            <a:schemeClr val="bg1"/>
                          </a:solidFill>
                        </a:rPr>
                        <a:t>after 5 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986281"/>
                  </a:ext>
                </a:extLst>
              </a:tr>
              <a:tr h="126979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>
                          <a:solidFill>
                            <a:schemeClr val="bg1"/>
                          </a:solidFill>
                        </a:rPr>
                        <a:t>Half of taps or more </a:t>
                      </a:r>
                      <a:br>
                        <a:rPr lang="en-GB" sz="30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3000" dirty="0">
                          <a:solidFill>
                            <a:schemeClr val="bg1"/>
                          </a:solidFill>
                        </a:rPr>
                        <a:t>near a school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50.95%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0.91%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889861"/>
                  </a:ext>
                </a:extLst>
              </a:tr>
              <a:tr h="1269798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>
                          <a:solidFill>
                            <a:schemeClr val="bg1"/>
                          </a:solidFill>
                        </a:rPr>
                        <a:t>Less than half of taps </a:t>
                      </a:r>
                      <a:br>
                        <a:rPr lang="en-GB" sz="30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3000" dirty="0">
                          <a:solidFill>
                            <a:schemeClr val="bg1"/>
                          </a:solidFill>
                        </a:rPr>
                        <a:t>near a school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46.73%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1.4%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8907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0E4AE-C51D-4BA9-A246-D6BBC5AB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320D1-9596-4152-A00E-A18BAB8C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C93EC69-2C09-42E2-BC7F-AD69D7816A87}"/>
              </a:ext>
            </a:extLst>
          </p:cNvPr>
          <p:cNvSpPr txBox="1">
            <a:spLocks/>
          </p:cNvSpPr>
          <p:nvPr/>
        </p:nvSpPr>
        <p:spPr>
          <a:xfrm>
            <a:off x="787644" y="1846564"/>
            <a:ext cx="3550193" cy="1270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400" dirty="0"/>
              <a:t>Out of 28,471 cards with 20+ trips</a:t>
            </a:r>
          </a:p>
        </p:txBody>
      </p:sp>
    </p:spTree>
    <p:extLst>
      <p:ext uri="{BB962C8B-B14F-4D97-AF65-F5344CB8AC3E}">
        <p14:creationId xmlns:p14="http://schemas.microsoft.com/office/powerpoint/2010/main" val="178351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18AF-C0C2-42FA-9DC7-70114E6F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A9B2-A3CA-4798-BC09-6CB49ED3B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85" y="1327638"/>
            <a:ext cx="7633327" cy="4657109"/>
          </a:xfrm>
        </p:spPr>
        <p:txBody>
          <a:bodyPr/>
          <a:lstStyle/>
          <a:p>
            <a:r>
              <a:rPr lang="en-GB" dirty="0"/>
              <a:t>Vast majority of cards’ PM travel is consistent with school schedules.</a:t>
            </a:r>
          </a:p>
          <a:p>
            <a:pPr lvl="1"/>
            <a:r>
              <a:rPr lang="en-GB" dirty="0"/>
              <a:t>98% of cards have a mean tap time before 5 pm.</a:t>
            </a:r>
          </a:p>
          <a:p>
            <a:pPr lvl="1"/>
            <a:r>
              <a:rPr lang="en-GB" dirty="0"/>
              <a:t>68% of cards have a mean tap time before 4 pm.</a:t>
            </a:r>
          </a:p>
          <a:p>
            <a:pPr lvl="1"/>
            <a:r>
              <a:rPr lang="en-GB" dirty="0"/>
              <a:t>The mean tap time is 3:42 pm with a ~38 minute standard deviation.</a:t>
            </a:r>
          </a:p>
          <a:p>
            <a:r>
              <a:rPr lang="en-GB" dirty="0"/>
              <a:t>Proximity to school more difficult to measure and overall less certain.</a:t>
            </a:r>
          </a:p>
          <a:p>
            <a:pPr lvl="1"/>
            <a:r>
              <a:rPr lang="en-GB" dirty="0"/>
              <a:t>0.25 mi buffer might be too restrictive, but 0.5 mi covers most of the city centre.</a:t>
            </a:r>
          </a:p>
          <a:p>
            <a:pPr lvl="1"/>
            <a:r>
              <a:rPr lang="en-GB" dirty="0"/>
              <a:t>Uncertainty as to which schools should be included in buffer.</a:t>
            </a:r>
          </a:p>
          <a:p>
            <a:pPr lvl="1"/>
            <a:r>
              <a:rPr lang="en-GB" dirty="0"/>
              <a:t>52% of cards tap half the time or more within a quarter mile radius of schools included in analysis.</a:t>
            </a:r>
          </a:p>
          <a:p>
            <a:r>
              <a:rPr lang="en-GB" dirty="0"/>
              <a:t>Potential future steps:</a:t>
            </a:r>
          </a:p>
          <a:p>
            <a:pPr lvl="1"/>
            <a:r>
              <a:rPr lang="en-GB" dirty="0"/>
              <a:t>Get more specific about geographic criteria.</a:t>
            </a:r>
          </a:p>
          <a:p>
            <a:pPr lvl="1"/>
            <a:r>
              <a:rPr lang="en-GB" dirty="0"/>
              <a:t>Clustering of cards based on spatiotemporal variables.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B6D2-C0B8-4437-B4BF-7C39A114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ACDAD-D248-4476-AE0F-995DD8D2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D2C02-58FC-4856-A9E3-72760F17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939" y="1659084"/>
            <a:ext cx="3187322" cy="32244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7CFC2D-2C07-440B-9794-C1585C1F7E76}"/>
              </a:ext>
            </a:extLst>
          </p:cNvPr>
          <p:cNvSpPr txBox="1">
            <a:spLocks/>
          </p:cNvSpPr>
          <p:nvPr/>
        </p:nvSpPr>
        <p:spPr>
          <a:xfrm>
            <a:off x="8538939" y="4943259"/>
            <a:ext cx="3147653" cy="725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Jupyter</a:t>
            </a:r>
            <a:r>
              <a:rPr lang="en-GB" dirty="0"/>
              <a:t> Notebook</a:t>
            </a:r>
            <a:br>
              <a:rPr lang="en-GB" dirty="0"/>
            </a:br>
            <a:r>
              <a:rPr lang="en-GB" dirty="0">
                <a:hlinkClick r:id="rId3"/>
              </a:rPr>
              <a:t>tinyurl.com/yywu475m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22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8B492-44E8-439E-825A-A47D6C0C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Trips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D1E96-E842-4DEF-BBE5-62F8976B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4083" y="4670246"/>
            <a:ext cx="6037903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Retrieving, aggregating, and exploring the journeys of BPS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CharlieCard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holders.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 descr="Bus">
            <a:extLst>
              <a:ext uri="{FF2B5EF4-FFF2-40B4-BE49-F238E27FC236}">
                <a16:creationId xmlns:a16="http://schemas.microsoft.com/office/drawing/2014/main" id="{944223F9-A8BE-4821-BB6A-7AB3EB93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35B70-3835-478B-89C4-47ED2C55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17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B01C33-BA53-4F9B-83AB-91F341B4AD2B}" type="datetime1"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10/16/2019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3A66-8813-4802-B636-22038B3F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454D5B-F183-41AF-8BB9-52F6B48C3402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3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0060-07F0-4476-9E17-F5AD2E56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Joins to Retrieve Stages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9F5B3A-345B-4842-909A-6F6AC5B49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022377"/>
              </p:ext>
            </p:extLst>
          </p:nvPr>
        </p:nvGraphicFramePr>
        <p:xfrm>
          <a:off x="3875314" y="148046"/>
          <a:ext cx="7611292" cy="6252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AC7126-1270-4092-9133-A26ADC8DD209}"/>
              </a:ext>
            </a:extLst>
          </p:cNvPr>
          <p:cNvSpPr txBox="1"/>
          <p:nvPr/>
        </p:nvSpPr>
        <p:spPr>
          <a:xfrm>
            <a:off x="6426926" y="2151018"/>
            <a:ext cx="249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Card Hash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609FF-0150-487F-BBD7-554ED3C6A866}"/>
              </a:ext>
            </a:extLst>
          </p:cNvPr>
          <p:cNvSpPr txBox="1"/>
          <p:nvPr/>
        </p:nvSpPr>
        <p:spPr>
          <a:xfrm>
            <a:off x="5024845" y="4606945"/>
            <a:ext cx="1750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Origin Stop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D6B5E-3B79-4BB8-A0DE-03D5F43BB19E}"/>
              </a:ext>
            </a:extLst>
          </p:cNvPr>
          <p:cNvSpPr txBox="1"/>
          <p:nvPr/>
        </p:nvSpPr>
        <p:spPr>
          <a:xfrm>
            <a:off x="8669384" y="4606946"/>
            <a:ext cx="1658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Dest</a:t>
            </a:r>
            <a:r>
              <a:rPr lang="en-GB" sz="2400" dirty="0"/>
              <a:t>. Stop Code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178EACD-816C-4061-94E4-1F50FF74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4679-F7D9-4D70-95F7-A48D90E75BAA}" type="datetime1">
              <a:rPr lang="en-GB" smtClean="0"/>
              <a:t>16/10/2019</a:t>
            </a:fld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A3A32E-FCAF-4721-975D-1F136791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8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105E-7144-4E97-9E7A-D5930796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06" y="393945"/>
            <a:ext cx="10616712" cy="74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100" dirty="0"/>
              <a:t>From Stage to Journey</a:t>
            </a:r>
          </a:p>
        </p:txBody>
      </p:sp>
      <p:pic>
        <p:nvPicPr>
          <p:cNvPr id="8" name="Graphic 7" descr="Footprints">
            <a:extLst>
              <a:ext uri="{FF2B5EF4-FFF2-40B4-BE49-F238E27FC236}">
                <a16:creationId xmlns:a16="http://schemas.microsoft.com/office/drawing/2014/main" id="{BC4F7288-A09E-4B3A-B97E-D8B87918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675" y="247496"/>
            <a:ext cx="1711594" cy="171159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098886-CD09-4555-948E-DE698A76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7227" y="6370637"/>
            <a:ext cx="2743200" cy="365125"/>
          </a:xfrm>
        </p:spPr>
        <p:txBody>
          <a:bodyPr/>
          <a:lstStyle/>
          <a:p>
            <a:fld id="{49BF13D2-336A-4339-9991-BC21C513C72F}" type="datetime1">
              <a:rPr lang="en-GB" smtClean="0"/>
              <a:t>16/10/2019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4D42C-0418-465D-8B11-BED6016C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8897" y="6370637"/>
            <a:ext cx="1530927" cy="365125"/>
          </a:xfrm>
        </p:spPr>
        <p:txBody>
          <a:bodyPr/>
          <a:lstStyle/>
          <a:p>
            <a:fld id="{0E454D5B-F183-41AF-8BB9-52F6B48C3402}" type="slidenum">
              <a:rPr lang="en-GB" smtClean="0"/>
              <a:pPr/>
              <a:t>5</a:t>
            </a:fld>
            <a:endParaRPr lang="en-GB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AE72DA5-0E2D-4095-926A-8BA2BE274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415180"/>
              </p:ext>
            </p:extLst>
          </p:nvPr>
        </p:nvGraphicFramePr>
        <p:xfrm>
          <a:off x="93393" y="2222836"/>
          <a:ext cx="11947762" cy="1417320"/>
        </p:xfrm>
        <a:graphic>
          <a:graphicData uri="http://schemas.openxmlformats.org/drawingml/2006/table">
            <a:tbl>
              <a:tblPr/>
              <a:tblGrid>
                <a:gridCol w="991511">
                  <a:extLst>
                    <a:ext uri="{9D8B030D-6E8A-4147-A177-3AD203B41FA5}">
                      <a16:colId xmlns:a16="http://schemas.microsoft.com/office/drawing/2014/main" val="2386328649"/>
                    </a:ext>
                  </a:extLst>
                </a:gridCol>
                <a:gridCol w="632583">
                  <a:extLst>
                    <a:ext uri="{9D8B030D-6E8A-4147-A177-3AD203B41FA5}">
                      <a16:colId xmlns:a16="http://schemas.microsoft.com/office/drawing/2014/main" val="966882462"/>
                    </a:ext>
                  </a:extLst>
                </a:gridCol>
                <a:gridCol w="1207067">
                  <a:extLst>
                    <a:ext uri="{9D8B030D-6E8A-4147-A177-3AD203B41FA5}">
                      <a16:colId xmlns:a16="http://schemas.microsoft.com/office/drawing/2014/main" val="2081706116"/>
                    </a:ext>
                  </a:extLst>
                </a:gridCol>
                <a:gridCol w="894520">
                  <a:extLst>
                    <a:ext uri="{9D8B030D-6E8A-4147-A177-3AD203B41FA5}">
                      <a16:colId xmlns:a16="http://schemas.microsoft.com/office/drawing/2014/main" val="718622841"/>
                    </a:ext>
                  </a:extLst>
                </a:gridCol>
                <a:gridCol w="672270">
                  <a:extLst>
                    <a:ext uri="{9D8B030D-6E8A-4147-A177-3AD203B41FA5}">
                      <a16:colId xmlns:a16="http://schemas.microsoft.com/office/drawing/2014/main" val="1555842363"/>
                    </a:ext>
                  </a:extLst>
                </a:gridCol>
                <a:gridCol w="2339145">
                  <a:extLst>
                    <a:ext uri="{9D8B030D-6E8A-4147-A177-3AD203B41FA5}">
                      <a16:colId xmlns:a16="http://schemas.microsoft.com/office/drawing/2014/main" val="2133922416"/>
                    </a:ext>
                  </a:extLst>
                </a:gridCol>
                <a:gridCol w="1111061">
                  <a:extLst>
                    <a:ext uri="{9D8B030D-6E8A-4147-A177-3AD203B41FA5}">
                      <a16:colId xmlns:a16="http://schemas.microsoft.com/office/drawing/2014/main" val="4151882210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1959772829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2443342378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490448980"/>
                    </a:ext>
                  </a:extLst>
                </a:gridCol>
                <a:gridCol w="1051605">
                  <a:extLst>
                    <a:ext uri="{9D8B030D-6E8A-4147-A177-3AD203B41FA5}">
                      <a16:colId xmlns:a16="http://schemas.microsoft.com/office/drawing/2014/main" val="4199167567"/>
                    </a:ext>
                  </a:extLst>
                </a:gridCol>
              </a:tblGrid>
              <a:tr h="129741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Tap Time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Journey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Stage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 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 X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Dest.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 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 X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42812"/>
                  </a:ext>
                </a:extLst>
              </a:tr>
              <a:tr h="129741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007BxvQ</a:t>
                      </a:r>
                      <a:b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12/09/2018 07:05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Morton St @ Evans St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42.280886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-71.084654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Forest Hills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42.300479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-71.11363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52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007BxvQ</a:t>
                      </a:r>
                      <a:b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12/09/2018 07:31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Forest Hills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42.300523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-71.113686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894842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FBF671-74BB-4135-8876-C62520B5D846}"/>
              </a:ext>
            </a:extLst>
          </p:cNvPr>
          <p:cNvCxnSpPr>
            <a:cxnSpLocks/>
          </p:cNvCxnSpPr>
          <p:nvPr/>
        </p:nvCxnSpPr>
        <p:spPr>
          <a:xfrm>
            <a:off x="6096000" y="4231711"/>
            <a:ext cx="0" cy="180000"/>
          </a:xfrm>
          <a:prstGeom prst="straightConnector1">
            <a:avLst/>
          </a:prstGeom>
          <a:ln w="190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F641A24-3C04-4EA0-8AC9-81301C6B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02901"/>
              </p:ext>
            </p:extLst>
          </p:nvPr>
        </p:nvGraphicFramePr>
        <p:xfrm>
          <a:off x="324175" y="4636876"/>
          <a:ext cx="11251704" cy="914400"/>
        </p:xfrm>
        <a:graphic>
          <a:graphicData uri="http://schemas.openxmlformats.org/drawingml/2006/table">
            <a:tbl>
              <a:tblPr/>
              <a:tblGrid>
                <a:gridCol w="991511">
                  <a:extLst>
                    <a:ext uri="{9D8B030D-6E8A-4147-A177-3AD203B41FA5}">
                      <a16:colId xmlns:a16="http://schemas.microsoft.com/office/drawing/2014/main" val="2386328649"/>
                    </a:ext>
                  </a:extLst>
                </a:gridCol>
                <a:gridCol w="632583">
                  <a:extLst>
                    <a:ext uri="{9D8B030D-6E8A-4147-A177-3AD203B41FA5}">
                      <a16:colId xmlns:a16="http://schemas.microsoft.com/office/drawing/2014/main" val="966882462"/>
                    </a:ext>
                  </a:extLst>
                </a:gridCol>
                <a:gridCol w="1207067">
                  <a:extLst>
                    <a:ext uri="{9D8B030D-6E8A-4147-A177-3AD203B41FA5}">
                      <a16:colId xmlns:a16="http://schemas.microsoft.com/office/drawing/2014/main" val="2081706116"/>
                    </a:ext>
                  </a:extLst>
                </a:gridCol>
                <a:gridCol w="894520">
                  <a:extLst>
                    <a:ext uri="{9D8B030D-6E8A-4147-A177-3AD203B41FA5}">
                      <a16:colId xmlns:a16="http://schemas.microsoft.com/office/drawing/2014/main" val="718622841"/>
                    </a:ext>
                  </a:extLst>
                </a:gridCol>
                <a:gridCol w="2339145">
                  <a:extLst>
                    <a:ext uri="{9D8B030D-6E8A-4147-A177-3AD203B41FA5}">
                      <a16:colId xmlns:a16="http://schemas.microsoft.com/office/drawing/2014/main" val="2133922416"/>
                    </a:ext>
                  </a:extLst>
                </a:gridCol>
                <a:gridCol w="1111061">
                  <a:extLst>
                    <a:ext uri="{9D8B030D-6E8A-4147-A177-3AD203B41FA5}">
                      <a16:colId xmlns:a16="http://schemas.microsoft.com/office/drawing/2014/main" val="4151882210"/>
                    </a:ext>
                  </a:extLst>
                </a:gridCol>
                <a:gridCol w="1214730">
                  <a:extLst>
                    <a:ext uri="{9D8B030D-6E8A-4147-A177-3AD203B41FA5}">
                      <a16:colId xmlns:a16="http://schemas.microsoft.com/office/drawing/2014/main" val="1959772829"/>
                    </a:ext>
                  </a:extLst>
                </a:gridCol>
                <a:gridCol w="795045">
                  <a:extLst>
                    <a:ext uri="{9D8B030D-6E8A-4147-A177-3AD203B41FA5}">
                      <a16:colId xmlns:a16="http://schemas.microsoft.com/office/drawing/2014/main" val="2443342378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490448980"/>
                    </a:ext>
                  </a:extLst>
                </a:gridCol>
                <a:gridCol w="1027817">
                  <a:extLst>
                    <a:ext uri="{9D8B030D-6E8A-4147-A177-3AD203B41FA5}">
                      <a16:colId xmlns:a16="http://schemas.microsoft.com/office/drawing/2014/main" val="4199167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Tap Time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Journey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 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Origin X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Dest.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 Y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Dest X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42812"/>
                  </a:ext>
                </a:extLst>
              </a:tr>
              <a:tr h="129741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007BxvQ</a:t>
                      </a:r>
                      <a:b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...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m7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12/09/2018 07:05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Morton St @ Evans St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42.280886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-71.084654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52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75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878-DAA8-4B26-A717-31762777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ODX Data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F0903-224B-4239-A741-1D1B3BB1B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86" y="1327638"/>
            <a:ext cx="10616712" cy="465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Query: From Sep 1, 2018 to latest. Origin is not null. </a:t>
            </a:r>
          </a:p>
          <a:p>
            <a:r>
              <a:rPr lang="en-GB" sz="2400" b="1" dirty="0"/>
              <a:t>Stages: </a:t>
            </a:r>
            <a:r>
              <a:rPr lang="en-GB" sz="2400" dirty="0"/>
              <a:t>11 million rows</a:t>
            </a:r>
          </a:p>
          <a:p>
            <a:r>
              <a:rPr lang="en-GB" sz="2400" b="1" dirty="0"/>
              <a:t>Journeys: </a:t>
            </a:r>
            <a:r>
              <a:rPr lang="en-GB" sz="2400" dirty="0"/>
              <a:t>7.7 million rows</a:t>
            </a:r>
          </a:p>
          <a:p>
            <a:r>
              <a:rPr lang="en-GB" sz="2400" b="1" dirty="0"/>
              <a:t>School-year only (6 Sep 2018 to 19 June 2018):</a:t>
            </a:r>
            <a:r>
              <a:rPr lang="en-GB" sz="2400" dirty="0"/>
              <a:t> 7.1 million rows</a:t>
            </a:r>
          </a:p>
          <a:p>
            <a:r>
              <a:rPr lang="en-GB" sz="2400" b="1" dirty="0"/>
              <a:t>Weekdays only: </a:t>
            </a:r>
            <a:r>
              <a:rPr lang="en-GB" sz="2400" dirty="0"/>
              <a:t>6.3 million rows</a:t>
            </a:r>
            <a:endParaRPr lang="en-GB" sz="2400" b="1" dirty="0"/>
          </a:p>
          <a:p>
            <a:r>
              <a:rPr lang="en-GB" sz="2400" b="1" dirty="0"/>
              <a:t>M7 Cards only: </a:t>
            </a:r>
            <a:r>
              <a:rPr lang="en-GB" sz="2400" dirty="0"/>
              <a:t>5.8 million rows</a:t>
            </a:r>
          </a:p>
          <a:p>
            <a:r>
              <a:rPr lang="en-GB" sz="2400" b="1" dirty="0"/>
              <a:t>Excluding holidays, vacations and early release days: </a:t>
            </a:r>
            <a:r>
              <a:rPr lang="en-GB" sz="2400" dirty="0"/>
              <a:t>5.4 million rows</a:t>
            </a:r>
            <a:endParaRPr lang="en-GB" sz="24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F51D-B4CD-4CE6-9D6E-1FF66112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D6BF-570C-4CD6-895E-575F2DFE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4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C878-DAA8-4B26-A717-31762777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F51D-B4CD-4CE6-9D6E-1FF66112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BD6BF-570C-4CD6-895E-575F2DFE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4168077-2498-41DC-974B-DBA1D761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22" y="1327638"/>
            <a:ext cx="7182756" cy="47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17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A4BC-C439-4CC5-974D-7828848D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PM trip data is more useful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E10C-E860-4896-A7BE-577E0CD0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BC2-D3A5-4230-B1F2-088DFD1B814B}" type="datetime1">
              <a:rPr lang="en-GB" smtClean="0"/>
              <a:t>16/10/2019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D7DD-AEF9-4EAE-A5A9-64E4D916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4D5B-F183-41AF-8BB9-52F6B48C34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88E8CC-F45D-4162-9FA1-6B3A58D8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79" y="1433698"/>
            <a:ext cx="6926042" cy="46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55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DE0013-A096-4811-B724-57BE700A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Schools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97FFD-EF0D-446B-8A57-4CB448534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4083" y="4670246"/>
            <a:ext cx="6037903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are the schools divided and where are they located?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Graphic 10" descr="Schoolhouse">
            <a:extLst>
              <a:ext uri="{FF2B5EF4-FFF2-40B4-BE49-F238E27FC236}">
                <a16:creationId xmlns:a16="http://schemas.microsoft.com/office/drawing/2014/main" id="{E9ECE873-0FD0-49C4-B0C6-2A177FD62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541E-37E7-4F18-8507-220BC6E0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617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B01C33-BA53-4F9B-83AB-91F341B4AD2B}" type="datetime1"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10/16/2019</a:t>
            </a:fld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35001-E309-4960-ACB8-E64D1264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454D5B-F183-41AF-8BB9-52F6B48C3402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92973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650</Words>
  <Application>Microsoft Office PowerPoint</Application>
  <PresentationFormat>Widescreen</PresentationFormat>
  <Paragraphs>187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Consolas</vt:lpstr>
      <vt:lpstr>Corbel</vt:lpstr>
      <vt:lpstr>Wingdings 2</vt:lpstr>
      <vt:lpstr>Frame</vt:lpstr>
      <vt:lpstr>M7 Student Pass  Project Update</vt:lpstr>
      <vt:lpstr>Contents</vt:lpstr>
      <vt:lpstr>Trips</vt:lpstr>
      <vt:lpstr>Joins to Retrieve Stages</vt:lpstr>
      <vt:lpstr>From Stage to Journey</vt:lpstr>
      <vt:lpstr>ODX Data Filtering</vt:lpstr>
      <vt:lpstr>Trip Distribution</vt:lpstr>
      <vt:lpstr>PM trip data is more useful</vt:lpstr>
      <vt:lpstr>Schools</vt:lpstr>
      <vt:lpstr>Schools</vt:lpstr>
      <vt:lpstr>Schools</vt:lpstr>
      <vt:lpstr>Schools</vt:lpstr>
      <vt:lpstr>Schools</vt:lpstr>
      <vt:lpstr>Trips and Schools</vt:lpstr>
      <vt:lpstr>Buffers around schools</vt:lpstr>
      <vt:lpstr>Trip distribution by buffer result</vt:lpstr>
      <vt:lpstr>The view by card</vt:lpstr>
      <vt:lpstr>Card distribution by buffer result</vt:lpstr>
      <vt:lpstr>Are tap time and proximity to schools correlated?</vt:lpstr>
      <vt:lpstr>Classifying Cards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M7 Student Pass Project</dc:title>
  <dc:creator>Ehab</dc:creator>
  <cp:lastModifiedBy>Ehab</cp:lastModifiedBy>
  <cp:revision>77</cp:revision>
  <dcterms:created xsi:type="dcterms:W3CDTF">2019-10-16T03:02:37Z</dcterms:created>
  <dcterms:modified xsi:type="dcterms:W3CDTF">2019-10-16T05:33:22Z</dcterms:modified>
</cp:coreProperties>
</file>